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tif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7"/>
  </p:notesMasterIdLst>
  <p:sldIdLst>
    <p:sldId id="455" r:id="rId2"/>
    <p:sldId id="257" r:id="rId3"/>
    <p:sldId id="535" r:id="rId4"/>
    <p:sldId id="568" r:id="rId5"/>
    <p:sldId id="558" r:id="rId6"/>
    <p:sldId id="533" r:id="rId7"/>
    <p:sldId id="585" r:id="rId8"/>
    <p:sldId id="542" r:id="rId9"/>
    <p:sldId id="547" r:id="rId10"/>
    <p:sldId id="548" r:id="rId11"/>
    <p:sldId id="570" r:id="rId12"/>
    <p:sldId id="571" r:id="rId13"/>
    <p:sldId id="572" r:id="rId14"/>
    <p:sldId id="573" r:id="rId15"/>
    <p:sldId id="549" r:id="rId16"/>
    <p:sldId id="574" r:id="rId17"/>
    <p:sldId id="575" r:id="rId18"/>
    <p:sldId id="552" r:id="rId19"/>
    <p:sldId id="586" r:id="rId20"/>
    <p:sldId id="584" r:id="rId21"/>
    <p:sldId id="578" r:id="rId22"/>
    <p:sldId id="579" r:id="rId23"/>
    <p:sldId id="580" r:id="rId24"/>
    <p:sldId id="581" r:id="rId25"/>
    <p:sldId id="527" r:id="rId26"/>
  </p:sldIdLst>
  <p:sldSz cx="12192000" cy="6858000"/>
  <p:notesSz cx="6794500" cy="9931400"/>
  <p:defaultTextStyle>
    <a:defPPr>
      <a:defRPr lang="en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anis Niessen" initials="JN" lastIdx="18" clrIdx="0">
    <p:extLst>
      <p:ext uri="{19B8F6BF-5375-455C-9EA6-DF929625EA0E}">
        <p15:presenceInfo xmlns:p15="http://schemas.microsoft.com/office/powerpoint/2012/main" userId="S-1-5-21-1774431583-4023024350-2099909138-956532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2F2F2"/>
    <a:srgbClr val="3E7F63"/>
    <a:srgbClr val="3E8163"/>
    <a:srgbClr val="3E7A63"/>
    <a:srgbClr val="F8F8F8"/>
    <a:srgbClr val="FFCC00"/>
    <a:srgbClr val="42826A"/>
    <a:srgbClr val="45876E"/>
    <a:srgbClr val="DCD701"/>
    <a:srgbClr val="005A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092" autoAdjust="0"/>
    <p:restoredTop sz="86433"/>
  </p:normalViewPr>
  <p:slideViewPr>
    <p:cSldViewPr snapToGrid="0" snapToObjects="1" showGuides="1">
      <p:cViewPr varScale="1">
        <p:scale>
          <a:sx n="95" d="100"/>
          <a:sy n="95" d="100"/>
        </p:scale>
        <p:origin x="1128" y="9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3" cy="49829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8645" y="0"/>
            <a:ext cx="2944283" cy="49829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8243736-8DD5-3B43-B536-FB33FE5D2FB6}" type="datetimeFigureOut">
              <a:rPr lang="sv-SE" smtClean="0"/>
              <a:t>2026-10-23</a:t>
            </a:fld>
            <a:endParaRPr lang="sv-SE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19100" y="1241425"/>
            <a:ext cx="5956300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79486"/>
            <a:ext cx="5435600" cy="391048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3107"/>
            <a:ext cx="2944283" cy="49829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8645" y="9433107"/>
            <a:ext cx="2944283" cy="49829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CDBBF70-B78B-ED49-9D2D-4C39D288CF64}" type="slidenum">
              <a:rPr lang="sv-SE" smtClean="0"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6055843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DBBF70-B78B-ED49-9D2D-4C39D288CF64}" type="slidenum">
              <a:rPr lang="sv-SE" smtClean="0"/>
              <a:t>2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0482596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DBBF70-B78B-ED49-9D2D-4C39D288CF64}" type="slidenum">
              <a:rPr lang="sv-SE" smtClean="0"/>
              <a:t>3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5554861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76D134-9AA2-350C-CC18-964FB86C0C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68D278C-89C4-4579-4612-DC04D0F545B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927F96B-E7AB-E96F-9F0D-D844978ECD6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F924149-784F-B357-E90A-CACA9E78070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DBBF70-B78B-ED49-9D2D-4C39D288CF64}" type="slidenum">
              <a:rPr lang="sv-SE" smtClean="0"/>
              <a:t>5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0412735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DBBF70-B78B-ED49-9D2D-4C39D288CF64}" type="slidenum">
              <a:rPr lang="sv-SE" smtClean="0"/>
              <a:t>6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04599933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8CD1F0-8973-F82C-4445-949C267238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4988C3D-5F6C-5A7A-0C6C-1A771CA0232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7C9EBAE-87E6-75F6-D2B5-04EF2EAA497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5414059-A1EE-4FCA-7A91-D24F541AB15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DBBF70-B78B-ED49-9D2D-4C39D288CF64}" type="slidenum">
              <a:rPr lang="sv-SE" smtClean="0"/>
              <a:t>7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37491652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DBBF70-B78B-ED49-9D2D-4C39D288CF64}" type="slidenum">
              <a:rPr lang="sv-SE" smtClean="0"/>
              <a:t>8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54336468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DBBF70-B78B-ED49-9D2D-4C39D288CF64}" type="slidenum">
              <a:rPr lang="sv-SE" smtClean="0"/>
              <a:t>9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60007708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DBBF70-B78B-ED49-9D2D-4C39D288CF64}" type="slidenum">
              <a:rPr lang="sv-SE" smtClean="0"/>
              <a:t>10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95583450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C2B23E-B141-4C80-5BE7-EE210D3BC8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755D260-030C-8880-87FE-EEC53DA1FB0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76053A1-5684-5CF0-240A-D846C902357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549D461-D3AD-4994-4584-8017CF1C83F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DBBF70-B78B-ED49-9D2D-4C39D288CF64}" type="slidenum">
              <a:rPr lang="sv-SE" smtClean="0"/>
              <a:t>11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75473393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96E3BF-055D-2751-130B-F93C13442D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E6D9F3D-AA02-49B4-B81C-2EE983F681E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4D0BF4A-9AB3-D868-B1B9-C59270188CF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1FAF484-24ED-2A51-C2A9-B6F56677B32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DBBF70-B78B-ED49-9D2D-4C39D288CF64}" type="slidenum">
              <a:rPr lang="sv-SE" smtClean="0"/>
              <a:t>12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68672248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84270B-5BB2-C26C-90D9-A59CA700D9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C8C03E6-1CA2-9444-D8E4-E824B1E1E04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908F315-CCEC-A040-5BEC-BC9AB0AE9A8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AE3C37D-88D9-79BA-11A8-137D38AA196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DBBF70-B78B-ED49-9D2D-4C39D288CF64}" type="slidenum">
              <a:rPr lang="sv-SE" smtClean="0"/>
              <a:t>13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45072517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B73F10-A85D-392D-69AA-3DFAA8107E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FCD3240-86D2-E3D9-5E64-C80CC16B88B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A3DC001-9BBB-1B08-8EB4-5EE9277B463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7287928-267D-7252-ADC5-8CD2BD10621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DBBF70-B78B-ED49-9D2D-4C39D288CF64}" type="slidenum">
              <a:rPr lang="sv-SE" smtClean="0"/>
              <a:t>14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7263041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DBBF70-B78B-ED49-9D2D-4C39D288CF64}" type="slidenum">
              <a:rPr lang="sv-SE" smtClean="0"/>
              <a:t>15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9476043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269593-948F-2B90-92E9-1CB8F1926F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2E180D7-6453-6CED-5E08-322320AADB5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44B9268-3967-862C-7FB9-DAF6FA5BFD3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3245A00-2E09-2FD4-2A98-EEC3FB924B3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DBBF70-B78B-ED49-9D2D-4C39D288CF64}" type="slidenum">
              <a:rPr lang="sv-SE" smtClean="0"/>
              <a:t>17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90648086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DBBF70-B78B-ED49-9D2D-4C39D288CF64}" type="slidenum">
              <a:rPr lang="sv-SE" smtClean="0"/>
              <a:t>18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19306724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664EFA-65E8-8C9A-0E72-BCC9169C8B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0DE4E1F-560F-D0D6-5EF7-3B94C3FA876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ABD3AD0-FB1B-A433-56CD-EFE1F19D88F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dirty="0"/>
              <a:t>- </a:t>
            </a:r>
            <a:r>
              <a:rPr lang="sv-SE" sz="1200" dirty="0" err="1">
                <a:latin typeface="Arial" panose="020B0604020202020204" pitchFamily="34" charset="0"/>
                <a:cs typeface="Arial" panose="020B0604020202020204" pitchFamily="34" charset="0"/>
              </a:rPr>
              <a:t>Colloids</a:t>
            </a:r>
            <a:r>
              <a:rPr lang="sv-SE" sz="1200" dirty="0">
                <a:latin typeface="Arial" panose="020B0604020202020204" pitchFamily="34" charset="0"/>
                <a:cs typeface="Arial" panose="020B0604020202020204" pitchFamily="34" charset="0"/>
              </a:rPr>
              <a:t> cross the ABL like </a:t>
            </a:r>
            <a:r>
              <a:rPr lang="sv-SE" sz="1200" dirty="0" err="1">
                <a:latin typeface="Arial" panose="020B0604020202020204" pitchFamily="34" charset="0"/>
                <a:cs typeface="Arial" panose="020B0604020202020204" pitchFamily="34" charset="0"/>
              </a:rPr>
              <a:t>free</a:t>
            </a:r>
            <a:r>
              <a:rPr lang="sv-SE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v-SE" sz="1200" dirty="0" err="1">
                <a:latin typeface="Arial" panose="020B0604020202020204" pitchFamily="34" charset="0"/>
                <a:cs typeface="Arial" panose="020B0604020202020204" pitchFamily="34" charset="0"/>
              </a:rPr>
              <a:t>drug</a:t>
            </a:r>
            <a:r>
              <a:rPr lang="sv-SE" sz="1200" dirty="0"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lang="sv-SE" sz="1200" dirty="0" err="1">
                <a:latin typeface="Arial" panose="020B0604020202020204" pitchFamily="34" charset="0"/>
                <a:cs typeface="Arial" panose="020B0604020202020204" pitchFamily="34" charset="0"/>
              </a:rPr>
              <a:t>immediately</a:t>
            </a:r>
            <a:r>
              <a:rPr lang="sv-SE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v-SE" sz="1200" dirty="0" err="1">
                <a:latin typeface="Arial" panose="020B0604020202020204" pitchFamily="34" charset="0"/>
                <a:cs typeface="Arial" panose="020B0604020202020204" pitchFamily="34" charset="0"/>
              </a:rPr>
              <a:t>dissolve</a:t>
            </a:r>
            <a:r>
              <a:rPr lang="sv-SE" sz="1200" dirty="0">
                <a:latin typeface="Arial" panose="020B0604020202020204" pitchFamily="34" charset="0"/>
                <a:cs typeface="Arial" panose="020B0604020202020204" pitchFamily="34" charset="0"/>
              </a:rPr>
              <a:t> to </a:t>
            </a:r>
            <a:r>
              <a:rPr lang="sv-SE" sz="1200" dirty="0" err="1">
                <a:latin typeface="Arial" panose="020B0604020202020204" pitchFamily="34" charset="0"/>
                <a:cs typeface="Arial" panose="020B0604020202020204" pitchFamily="34" charset="0"/>
              </a:rPr>
              <a:t>replenish</a:t>
            </a:r>
            <a:r>
              <a:rPr lang="sv-SE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v-SE" sz="1200" dirty="0" err="1">
                <a:latin typeface="Arial" panose="020B0604020202020204" pitchFamily="34" charset="0"/>
                <a:cs typeface="Arial" panose="020B0604020202020204" pitchFamily="34" charset="0"/>
              </a:rPr>
              <a:t>permeated</a:t>
            </a:r>
            <a:r>
              <a:rPr lang="sv-SE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v-SE" sz="1200" dirty="0" err="1">
                <a:latin typeface="Arial" panose="020B0604020202020204" pitchFamily="34" charset="0"/>
                <a:cs typeface="Arial" panose="020B0604020202020204" pitchFamily="34" charset="0"/>
              </a:rPr>
              <a:t>drug</a:t>
            </a:r>
            <a:r>
              <a:rPr lang="sv-SE" sz="1200" dirty="0">
                <a:latin typeface="Arial" panose="020B0604020202020204" pitchFamily="34" charset="0"/>
                <a:cs typeface="Arial" panose="020B0604020202020204" pitchFamily="34" charset="0"/>
              </a:rPr>
              <a:t> at </a:t>
            </a:r>
            <a:r>
              <a:rPr lang="sv-SE" sz="1200" dirty="0" err="1">
                <a:latin typeface="Arial" panose="020B0604020202020204" pitchFamily="34" charset="0"/>
                <a:cs typeface="Arial" panose="020B0604020202020204" pitchFamily="34" charset="0"/>
              </a:rPr>
              <a:t>epithelium</a:t>
            </a:r>
            <a:r>
              <a:rPr lang="sv-SE" sz="1200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A66FF47-B3C6-3422-F83E-32E11C48AB2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DBBF70-B78B-ED49-9D2D-4C39D288CF64}" type="slidenum">
              <a:rPr lang="sv-SE" smtClean="0"/>
              <a:t>19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6086618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8DC877-3BAA-A69B-D9BC-7B90FC413F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1F2C334-2994-B529-32E6-BA2736BC17B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D050877-A838-3786-C1BA-09F0420CB51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2A03654-1058-195D-E8A7-3B61ED069D2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DBBF70-B78B-ED49-9D2D-4C39D288CF64}" type="slidenum">
              <a:rPr lang="sv-SE" smtClean="0"/>
              <a:t>20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408486752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559A26-02A2-C83F-AE21-F002FC1F29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83D430D-353C-3EB3-5953-E2E04AD809E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A79BAF6-995F-9918-0F32-077EACF399B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417AC9-F29F-BD55-5D5E-16C06BAED02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DBBF70-B78B-ED49-9D2D-4C39D288CF64}" type="slidenum">
              <a:rPr lang="sv-SE" smtClean="0"/>
              <a:t>21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72786421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DBBF70-B78B-ED49-9D2D-4C39D288CF64}" type="slidenum">
              <a:rPr lang="sv-SE" smtClean="0"/>
              <a:t>24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5552056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UU_White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EB7CC7-C518-2744-AE0D-462C0746192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3800"/>
            </a:lvl1pPr>
          </a:lstStyle>
          <a:p>
            <a:r>
              <a:rPr lang="en-GB" dirty="0"/>
              <a:t>CLICK HERE TO CHANGE HEADING</a:t>
            </a:r>
            <a:endParaRPr lang="sv-SE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57693B9-6AA9-3848-98BE-636D0998128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3834267"/>
            <a:ext cx="9144000" cy="1655762"/>
          </a:xfrm>
        </p:spPr>
        <p:txBody>
          <a:bodyPr/>
          <a:lstStyle>
            <a:lvl1pPr marL="0" indent="0" algn="ctr">
              <a:buNone/>
              <a:defRPr sz="1800" spc="3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CLICK HERE TO CHANGE SUBHEADING</a:t>
            </a:r>
          </a:p>
        </p:txBody>
      </p:sp>
    </p:spTree>
    <p:extLst>
      <p:ext uri="{BB962C8B-B14F-4D97-AF65-F5344CB8AC3E}">
        <p14:creationId xmlns:p14="http://schemas.microsoft.com/office/powerpoint/2010/main" val="38611762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U_White_Title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FA2D5DCA-C7EF-D847-BF31-7756142E39C8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524000" y="2265681"/>
            <a:ext cx="9144000" cy="3108960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sv-SE" dirty="0"/>
              <a:t>Click on the icon to add an image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AEB7CC7-C518-2744-AE0D-462C0746192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461963"/>
            <a:ext cx="9144000" cy="1417637"/>
          </a:xfrm>
        </p:spPr>
        <p:txBody>
          <a:bodyPr anchor="b"/>
          <a:lstStyle>
            <a:lvl1pPr algn="ctr">
              <a:defRPr sz="3800"/>
            </a:lvl1pPr>
          </a:lstStyle>
          <a:p>
            <a:r>
              <a:rPr lang="en-GB" dirty="0"/>
              <a:t>CLICK HERE TO CHANGE HEADING</a:t>
            </a:r>
            <a:endParaRPr lang="sv-SE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57693B9-6AA9-3848-98BE-636D0998128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5760722"/>
            <a:ext cx="9144000" cy="259080"/>
          </a:xfrm>
        </p:spPr>
        <p:txBody>
          <a:bodyPr>
            <a:noAutofit/>
          </a:bodyPr>
          <a:lstStyle>
            <a:lvl1pPr marL="0" indent="0" algn="ctr">
              <a:buNone/>
              <a:defRPr sz="1500" spc="30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lvl="0"/>
            <a:r>
              <a:rPr lang="en-GB" dirty="0"/>
              <a:t>CLICK HERE TO CHANGE SUBHEADING</a:t>
            </a:r>
          </a:p>
        </p:txBody>
      </p:sp>
    </p:spTree>
    <p:extLst>
      <p:ext uri="{BB962C8B-B14F-4D97-AF65-F5344CB8AC3E}">
        <p14:creationId xmlns:p14="http://schemas.microsoft.com/office/powerpoint/2010/main" val="5218739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UU_White_Text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003C56-2D27-904E-B863-86215E42017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987425"/>
            <a:ext cx="8852852" cy="445136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GB" dirty="0"/>
              <a:t>CLICK HERE TO CHANGE HEADING</a:t>
            </a:r>
            <a:endParaRPr lang="sv-SE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C0E3859-1AB0-1842-A6D1-C215EC618BFB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6096000" y="1778001"/>
            <a:ext cx="3596640" cy="4083050"/>
          </a:xfr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v-SE" dirty="0"/>
              <a:t>Click in the icon to add an image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C70CE97-22F3-D54E-97F1-698A9CC7BC23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1785939"/>
            <a:ext cx="4900612" cy="4083050"/>
          </a:xfrm>
        </p:spPr>
        <p:txBody>
          <a:bodyPr/>
          <a:lstStyle>
            <a:lvl1pPr marL="0" indent="0">
              <a:buNone/>
              <a:defRPr sz="17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 dirty="0" err="1"/>
              <a:t>Click here to add text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069616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U_white_text with 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2D0E896C-B616-284C-8503-5E9C1C31C6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987425"/>
            <a:ext cx="8852852" cy="445136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GB" dirty="0"/>
              <a:t>CLICK HERE TO CHANGE HEADING</a:t>
            </a:r>
            <a:endParaRPr lang="sv-SE" dirty="0"/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F0139FF6-A53E-FE44-979A-D0660354337A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839788" y="1785938"/>
            <a:ext cx="8853487" cy="4084637"/>
          </a:xfrm>
        </p:spPr>
        <p:txBody>
          <a:bodyPr/>
          <a:lstStyle/>
          <a:p>
            <a:pPr lvl="0"/>
            <a:r>
              <a:rPr lang="sv-SE"/>
              <a:t>Click here to add text</a:t>
            </a:r>
          </a:p>
        </p:txBody>
      </p:sp>
    </p:spTree>
    <p:extLst>
      <p:ext uri="{BB962C8B-B14F-4D97-AF65-F5344CB8AC3E}">
        <p14:creationId xmlns:p14="http://schemas.microsoft.com/office/powerpoint/2010/main" val="25766855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U_White_Image wit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C0E3859-1AB0-1842-A6D1-C215EC618BFB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0" y="0"/>
            <a:ext cx="12192000" cy="6858000"/>
          </a:xfr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sv-SE" dirty="0"/>
              <a:t>Click on the icon to add an image</a:t>
            </a:r>
          </a:p>
        </p:txBody>
      </p:sp>
    </p:spTree>
    <p:extLst>
      <p:ext uri="{BB962C8B-B14F-4D97-AF65-F5344CB8AC3E}">
        <p14:creationId xmlns:p14="http://schemas.microsoft.com/office/powerpoint/2010/main" val="37334173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emf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tiff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objekt 8">
            <a:extLst>
              <a:ext uri="{FF2B5EF4-FFF2-40B4-BE49-F238E27FC236}">
                <a16:creationId xmlns:a16="http://schemas.microsoft.com/office/drawing/2014/main" id="{FE0BBA05-D59A-5B4F-8075-7C06E6BD204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 cstate="screen">
            <a:lum bright="70000" contrast="-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923494" y="0"/>
            <a:ext cx="2268506" cy="2516158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6DCFECD-146F-0548-9477-8E29FF567F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dirty="0"/>
              <a:t>CLICK HERE TO CHANGE HEADING</a:t>
            </a:r>
            <a:endParaRPr lang="sv-SE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663B5D4-0A8F-2C48-8AF0-A81A2EDA2F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dirty="0"/>
              <a:t>Click here to add text</a:t>
            </a:r>
          </a:p>
        </p:txBody>
      </p:sp>
      <p:pic>
        <p:nvPicPr>
          <p:cNvPr id="6" name="Bildobjekt 5">
            <a:extLst>
              <a:ext uri="{FF2B5EF4-FFF2-40B4-BE49-F238E27FC236}">
                <a16:creationId xmlns:a16="http://schemas.microsoft.com/office/drawing/2014/main" id="{1B212250-8F3F-88F7-592F-66B2035B41EB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10736580" y="5456555"/>
            <a:ext cx="1036320" cy="1036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1645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8" r:id="rId2"/>
    <p:sldLayoutId id="2147483657" r:id="rId3"/>
    <p:sldLayoutId id="2147483665" r:id="rId4"/>
    <p:sldLayoutId id="2147483663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900" kern="1200" spc="300">
          <a:solidFill>
            <a:schemeClr val="tx2">
              <a:alpha val="70000"/>
            </a:schemeClr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700" kern="1200">
          <a:solidFill>
            <a:schemeClr val="tx1">
              <a:alpha val="70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rgbClr val="81818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rgbClr val="81818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81818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81818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em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svg"/><Relationship Id="rId3" Type="http://schemas.openxmlformats.org/officeDocument/2006/relationships/image" Target="../media/image10.png"/><Relationship Id="rId7" Type="http://schemas.openxmlformats.org/officeDocument/2006/relationships/image" Target="../media/image14.sv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svg"/><Relationship Id="rId5" Type="http://schemas.openxmlformats.org/officeDocument/2006/relationships/image" Target="../media/image12.svg"/><Relationship Id="rId10" Type="http://schemas.openxmlformats.org/officeDocument/2006/relationships/image" Target="../media/image7.svg"/><Relationship Id="rId4" Type="http://schemas.openxmlformats.org/officeDocument/2006/relationships/image" Target="../media/image11.svg"/><Relationship Id="rId9" Type="http://schemas.openxmlformats.org/officeDocument/2006/relationships/image" Target="../media/image16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svg"/><Relationship Id="rId5" Type="http://schemas.openxmlformats.org/officeDocument/2006/relationships/image" Target="../media/image7.svg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7.png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10" Type="http://schemas.openxmlformats.org/officeDocument/2006/relationships/image" Target="../media/image7.svg"/><Relationship Id="rId4" Type="http://schemas.openxmlformats.org/officeDocument/2006/relationships/image" Target="../media/image18.png"/><Relationship Id="rId9" Type="http://schemas.openxmlformats.org/officeDocument/2006/relationships/image" Target="../media/image24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0.png"/><Relationship Id="rId4" Type="http://schemas.openxmlformats.org/officeDocument/2006/relationships/image" Target="../media/image8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emf"/><Relationship Id="rId3" Type="http://schemas.openxmlformats.org/officeDocument/2006/relationships/image" Target="../media/image26.png"/><Relationship Id="rId7" Type="http://schemas.openxmlformats.org/officeDocument/2006/relationships/oleObject" Target="../embeddings/oleObject2.bin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emf"/><Relationship Id="rId5" Type="http://schemas.openxmlformats.org/officeDocument/2006/relationships/oleObject" Target="../embeddings/oleObject1.bin"/><Relationship Id="rId4" Type="http://schemas.openxmlformats.org/officeDocument/2006/relationships/image" Target="../media/image27.emf"/><Relationship Id="rId9" Type="http://schemas.openxmlformats.org/officeDocument/2006/relationships/image" Target="../media/image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image" Target="../media/image30.emf"/><Relationship Id="rId4" Type="http://schemas.openxmlformats.org/officeDocument/2006/relationships/oleObject" Target="../embeddings/oleObject3.bin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emf"/><Relationship Id="rId5" Type="http://schemas.openxmlformats.org/officeDocument/2006/relationships/oleObject" Target="../embeddings/oleObject5.bin"/><Relationship Id="rId4" Type="http://schemas.openxmlformats.org/officeDocument/2006/relationships/image" Target="../media/image32.e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emf"/><Relationship Id="rId2" Type="http://schemas.openxmlformats.org/officeDocument/2006/relationships/oleObject" Target="../embeddings/oleObject6.bin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emf"/><Relationship Id="rId3" Type="http://schemas.openxmlformats.org/officeDocument/2006/relationships/oleObject" Target="../embeddings/oleObject6.bin"/><Relationship Id="rId7" Type="http://schemas.openxmlformats.org/officeDocument/2006/relationships/oleObject" Target="../embeddings/oleObject8.bin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6.emf"/><Relationship Id="rId5" Type="http://schemas.openxmlformats.org/officeDocument/2006/relationships/oleObject" Target="../embeddings/oleObject7.bin"/><Relationship Id="rId4" Type="http://schemas.openxmlformats.org/officeDocument/2006/relationships/image" Target="../media/image35.em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087D9BC9-2D2A-4D98-9608-4A29AA3FCC15}"/>
              </a:ext>
            </a:extLst>
          </p:cNvPr>
          <p:cNvSpPr/>
          <p:nvPr/>
        </p:nvSpPr>
        <p:spPr>
          <a:xfrm>
            <a:off x="10769600" y="5528733"/>
            <a:ext cx="992516" cy="863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6588734-A1E9-499F-9133-917CE16C2A46}"/>
              </a:ext>
            </a:extLst>
          </p:cNvPr>
          <p:cNvSpPr/>
          <p:nvPr/>
        </p:nvSpPr>
        <p:spPr>
          <a:xfrm>
            <a:off x="429884" y="386350"/>
            <a:ext cx="10879666" cy="1296129"/>
          </a:xfrm>
          <a:prstGeom prst="rect">
            <a:avLst/>
          </a:prstGeom>
          <a:solidFill>
            <a:srgbClr val="F2F2F2">
              <a:alpha val="2196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1E9251E-B05D-4B03-9884-75AE209DCCD0}"/>
              </a:ext>
            </a:extLst>
          </p:cNvPr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3E8163">
              <a:alpha val="76863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 b="1" dirty="0">
              <a:solidFill>
                <a:schemeClr val="bg1"/>
              </a:solidFill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366EAD72-8F40-4312-9758-81E29D4BA2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21331" y="1047298"/>
            <a:ext cx="9372070" cy="1916244"/>
          </a:xfrm>
        </p:spPr>
        <p:txBody>
          <a:bodyPr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2800" b="1" dirty="0">
                <a:solidFill>
                  <a:schemeClr val="bg1"/>
                </a:solidFill>
              </a:rPr>
              <a:t>When luminal colloids drive PROTAC intestinal absorption: </a:t>
            </a:r>
            <a:br>
              <a:rPr lang="en-US" sz="2800" b="1" dirty="0">
                <a:solidFill>
                  <a:schemeClr val="bg1"/>
                </a:solidFill>
              </a:rPr>
            </a:br>
            <a:br>
              <a:rPr lang="en-US" sz="3200" b="1" dirty="0">
                <a:solidFill>
                  <a:schemeClr val="bg1"/>
                </a:solidFill>
              </a:rPr>
            </a:br>
            <a:r>
              <a:rPr lang="en-US" sz="2800" b="1" dirty="0">
                <a:solidFill>
                  <a:schemeClr val="bg1"/>
                </a:solidFill>
              </a:rPr>
              <a:t>mechanistic insights for formulation design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8" name="Picture 4" descr="Abbvie | Contract Pharma">
            <a:extLst>
              <a:ext uri="{FF2B5EF4-FFF2-40B4-BE49-F238E27FC236}">
                <a16:creationId xmlns:a16="http://schemas.microsoft.com/office/drawing/2014/main" id="{D8F640BE-6BB4-406B-A8F4-54CA40DA3F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97618" y="5319887"/>
            <a:ext cx="2277853" cy="12812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26B57562-538B-406D-8B9D-6142F4DA71E1}"/>
              </a:ext>
            </a:extLst>
          </p:cNvPr>
          <p:cNvSpPr/>
          <p:nvPr/>
        </p:nvSpPr>
        <p:spPr>
          <a:xfrm>
            <a:off x="750897" y="1050331"/>
            <a:ext cx="10690205" cy="2025855"/>
          </a:xfrm>
          <a:prstGeom prst="rect">
            <a:avLst/>
          </a:prstGeom>
          <a:solidFill>
            <a:srgbClr val="F2F2F2">
              <a:alpha val="2196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9" name="Bildobjekt 8">
            <a:extLst>
              <a:ext uri="{FF2B5EF4-FFF2-40B4-BE49-F238E27FC236}">
                <a16:creationId xmlns:a16="http://schemas.microsoft.com/office/drawing/2014/main" id="{10C2C3E2-4E42-47EE-A809-89A9E546F90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24948" y="5319886"/>
            <a:ext cx="1347707" cy="1281293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52C5B1F7-BC86-4774-AF59-42D01D265255}"/>
              </a:ext>
            </a:extLst>
          </p:cNvPr>
          <p:cNvSpPr txBox="1"/>
          <p:nvPr/>
        </p:nvSpPr>
        <p:spPr>
          <a:xfrm>
            <a:off x="1600466" y="3829499"/>
            <a:ext cx="8813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b="1" dirty="0" err="1">
                <a:solidFill>
                  <a:schemeClr val="bg1"/>
                </a:solidFill>
              </a:rPr>
              <a:t>PhysChem</a:t>
            </a:r>
            <a:r>
              <a:rPr lang="sv-SE" b="1" dirty="0">
                <a:solidFill>
                  <a:schemeClr val="bg1"/>
                </a:solidFill>
              </a:rPr>
              <a:t> Forum 2026</a:t>
            </a:r>
          </a:p>
          <a:p>
            <a:pPr algn="ctr"/>
            <a:endParaRPr lang="sv-SE" sz="1400" b="1" dirty="0">
              <a:solidFill>
                <a:schemeClr val="bg1"/>
              </a:solidFill>
            </a:endParaRPr>
          </a:p>
          <a:p>
            <a:pPr algn="ctr"/>
            <a:r>
              <a:rPr lang="sv-SE" sz="1600" b="1" dirty="0">
                <a:solidFill>
                  <a:schemeClr val="bg1"/>
                </a:solidFill>
              </a:rPr>
              <a:t>Janis Niessen</a:t>
            </a:r>
          </a:p>
          <a:p>
            <a:pPr algn="ctr"/>
            <a:r>
              <a:rPr lang="sv-SE" sz="1600" dirty="0">
                <a:solidFill>
                  <a:schemeClr val="bg1"/>
                </a:solidFill>
              </a:rPr>
              <a:t>PhD student at </a:t>
            </a:r>
            <a:r>
              <a:rPr lang="sv-SE" sz="1600" dirty="0" err="1">
                <a:solidFill>
                  <a:schemeClr val="bg1"/>
                </a:solidFill>
              </a:rPr>
              <a:t>Translational</a:t>
            </a:r>
            <a:r>
              <a:rPr lang="sv-SE" sz="1600" dirty="0">
                <a:solidFill>
                  <a:schemeClr val="bg1"/>
                </a:solidFill>
              </a:rPr>
              <a:t> Drug Discovery and </a:t>
            </a:r>
            <a:r>
              <a:rPr lang="sv-SE" sz="1600" dirty="0" err="1">
                <a:solidFill>
                  <a:schemeClr val="bg1"/>
                </a:solidFill>
              </a:rPr>
              <a:t>Development</a:t>
            </a:r>
            <a:r>
              <a:rPr lang="sv-SE" sz="1600" dirty="0">
                <a:solidFill>
                  <a:schemeClr val="bg1"/>
                </a:solidFill>
              </a:rPr>
              <a:t>, </a:t>
            </a:r>
          </a:p>
          <a:p>
            <a:pPr algn="ctr"/>
            <a:r>
              <a:rPr lang="sv-SE" sz="1600" dirty="0" err="1">
                <a:solidFill>
                  <a:schemeClr val="bg1"/>
                </a:solidFill>
              </a:rPr>
              <a:t>Dpt</a:t>
            </a:r>
            <a:r>
              <a:rPr lang="sv-SE" sz="1600" dirty="0">
                <a:solidFill>
                  <a:schemeClr val="bg1"/>
                </a:solidFill>
              </a:rPr>
              <a:t>. </a:t>
            </a:r>
            <a:r>
              <a:rPr lang="sv-SE" sz="1600" dirty="0" err="1">
                <a:solidFill>
                  <a:schemeClr val="bg1"/>
                </a:solidFill>
              </a:rPr>
              <a:t>of</a:t>
            </a:r>
            <a:r>
              <a:rPr lang="sv-SE" sz="1600" dirty="0">
                <a:solidFill>
                  <a:schemeClr val="bg1"/>
                </a:solidFill>
              </a:rPr>
              <a:t> </a:t>
            </a:r>
            <a:r>
              <a:rPr lang="sv-SE" sz="1600" dirty="0" err="1">
                <a:solidFill>
                  <a:schemeClr val="bg1"/>
                </a:solidFill>
              </a:rPr>
              <a:t>Pharmaceutical</a:t>
            </a:r>
            <a:r>
              <a:rPr lang="sv-SE" sz="1600" dirty="0">
                <a:solidFill>
                  <a:schemeClr val="bg1"/>
                </a:solidFill>
              </a:rPr>
              <a:t> Biosciences, Uppsala University</a:t>
            </a:r>
          </a:p>
        </p:txBody>
      </p:sp>
    </p:spTree>
    <p:extLst>
      <p:ext uri="{BB962C8B-B14F-4D97-AF65-F5344CB8AC3E}">
        <p14:creationId xmlns:p14="http://schemas.microsoft.com/office/powerpoint/2010/main" val="39613242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TextBox 76">
            <a:extLst>
              <a:ext uri="{FF2B5EF4-FFF2-40B4-BE49-F238E27FC236}">
                <a16:creationId xmlns:a16="http://schemas.microsoft.com/office/drawing/2014/main" id="{7534EE3D-CCE5-427B-88AA-7FDE37B195A1}"/>
              </a:ext>
            </a:extLst>
          </p:cNvPr>
          <p:cNvSpPr txBox="1"/>
          <p:nvPr/>
        </p:nvSpPr>
        <p:spPr>
          <a:xfrm>
            <a:off x="4335933" y="2167905"/>
            <a:ext cx="5833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200" b="1" dirty="0" err="1">
                <a:latin typeface="+mj-lt"/>
              </a:rPr>
              <a:t>Size</a:t>
            </a:r>
            <a:endParaRPr lang="en-US" sz="1200" b="1" dirty="0">
              <a:latin typeface="+mj-lt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743C760-0AE2-46AE-AC15-825CD159F309}"/>
              </a:ext>
            </a:extLst>
          </p:cNvPr>
          <p:cNvSpPr/>
          <p:nvPr/>
        </p:nvSpPr>
        <p:spPr>
          <a:xfrm>
            <a:off x="9981230" y="0"/>
            <a:ext cx="2210770" cy="2463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9993026-19E8-44AD-BAEC-7B83D1F6CC36}"/>
              </a:ext>
            </a:extLst>
          </p:cNvPr>
          <p:cNvSpPr/>
          <p:nvPr/>
        </p:nvSpPr>
        <p:spPr>
          <a:xfrm>
            <a:off x="10625667" y="5376333"/>
            <a:ext cx="1236133" cy="115146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8898439A-579B-8F4D-A5E7-CE3CCCF8F1C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8015" y="297166"/>
            <a:ext cx="8791451" cy="645772"/>
          </a:xfrm>
        </p:spPr>
        <p:txBody>
          <a:bodyPr anchor="ctr">
            <a:noAutofit/>
          </a:bodyPr>
          <a:lstStyle/>
          <a:p>
            <a:pPr algn="l"/>
            <a:r>
              <a:rPr lang="en-GB" sz="2400" b="1" dirty="0">
                <a:solidFill>
                  <a:srgbClr val="3E8163">
                    <a:alpha val="70000"/>
                  </a:srgbClr>
                </a:solidFill>
              </a:rPr>
              <a:t>Translational challenges in the PROTAC chemical space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17C21250-2ADD-4B50-9DAB-0F8DE888EE22}"/>
              </a:ext>
            </a:extLst>
          </p:cNvPr>
          <p:cNvCxnSpPr/>
          <p:nvPr/>
        </p:nvCxnSpPr>
        <p:spPr>
          <a:xfrm>
            <a:off x="71021" y="993740"/>
            <a:ext cx="7998781" cy="0"/>
          </a:xfrm>
          <a:prstGeom prst="line">
            <a:avLst/>
          </a:prstGeom>
          <a:ln w="12700">
            <a:solidFill>
              <a:srgbClr val="3E816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>
            <a:extLst>
              <a:ext uri="{FF2B5EF4-FFF2-40B4-BE49-F238E27FC236}">
                <a16:creationId xmlns:a16="http://schemas.microsoft.com/office/drawing/2014/main" id="{D6E2BAD0-7B70-4C20-BE2D-21DDCCF3FA0A}"/>
              </a:ext>
            </a:extLst>
          </p:cNvPr>
          <p:cNvSpPr txBox="1"/>
          <p:nvPr/>
        </p:nvSpPr>
        <p:spPr>
          <a:xfrm>
            <a:off x="11403304" y="6403518"/>
            <a:ext cx="55050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1600" dirty="0">
                <a:solidFill>
                  <a:schemeClr val="accent4"/>
                </a:solidFill>
              </a:rPr>
              <a:t>2</a:t>
            </a:r>
            <a:endParaRPr lang="en-US" sz="1600" dirty="0">
              <a:solidFill>
                <a:schemeClr val="accent4"/>
              </a:solidFill>
            </a:endParaRP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B5A5244C-59A5-43B9-AFA2-F451ADB8D0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300" y="4269703"/>
            <a:ext cx="5292026" cy="2556784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6494AF29-71D4-457C-979D-12A29BB234D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8015" y="2006109"/>
            <a:ext cx="5386596" cy="2809032"/>
          </a:xfrm>
          <a:prstGeom prst="rect">
            <a:avLst/>
          </a:prstGeom>
        </p:spPr>
      </p:pic>
      <p:sp>
        <p:nvSpPr>
          <p:cNvPr id="48" name="Title 2">
            <a:extLst>
              <a:ext uri="{FF2B5EF4-FFF2-40B4-BE49-F238E27FC236}">
                <a16:creationId xmlns:a16="http://schemas.microsoft.com/office/drawing/2014/main" id="{958904F0-3709-4A87-8636-FDC15EC57FA8}"/>
              </a:ext>
            </a:extLst>
          </p:cNvPr>
          <p:cNvSpPr txBox="1">
            <a:spLocks/>
          </p:cNvSpPr>
          <p:nvPr/>
        </p:nvSpPr>
        <p:spPr>
          <a:xfrm>
            <a:off x="461184" y="1381705"/>
            <a:ext cx="4731249" cy="44082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800" kern="1200" spc="300">
                <a:solidFill>
                  <a:schemeClr val="tx2">
                    <a:alpha val="7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1400" b="1" spc="0" dirty="0">
                <a:solidFill>
                  <a:schemeClr val="tx1">
                    <a:alpha val="70000"/>
                  </a:schemeClr>
                </a:solidFill>
              </a:rPr>
              <a:t>A molecular architecture driving unique pharmacology yet hindering clinical translation:</a:t>
            </a:r>
            <a:endParaRPr lang="en-GB" sz="1400" b="1" spc="0" dirty="0">
              <a:solidFill>
                <a:schemeClr val="tx1">
                  <a:alpha val="70000"/>
                </a:schemeClr>
              </a:solidFill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1EFF4A88-0AAF-44AE-AF7D-3E03D29584C9}"/>
              </a:ext>
            </a:extLst>
          </p:cNvPr>
          <p:cNvSpPr txBox="1"/>
          <p:nvPr/>
        </p:nvSpPr>
        <p:spPr>
          <a:xfrm>
            <a:off x="420282" y="4352925"/>
            <a:ext cx="220438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900" b="1" dirty="0">
                <a:solidFill>
                  <a:schemeClr val="accent5"/>
                </a:solidFill>
              </a:rPr>
              <a:t>(</a:t>
            </a:r>
            <a:r>
              <a:rPr lang="sv-SE" sz="900" b="1" dirty="0" err="1">
                <a:solidFill>
                  <a:schemeClr val="accent5"/>
                </a:solidFill>
              </a:rPr>
              <a:t>Schade</a:t>
            </a:r>
            <a:r>
              <a:rPr lang="sv-SE" sz="900" b="1" dirty="0">
                <a:solidFill>
                  <a:schemeClr val="accent5"/>
                </a:solidFill>
              </a:rPr>
              <a:t> et al., 2024)</a:t>
            </a:r>
            <a:endParaRPr lang="en-US" sz="900" b="1" dirty="0">
              <a:solidFill>
                <a:schemeClr val="accent5"/>
              </a:solidFill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7E56CB47-DF5E-4E8F-A3BF-A752A84478D8}"/>
              </a:ext>
            </a:extLst>
          </p:cNvPr>
          <p:cNvGrpSpPr/>
          <p:nvPr/>
        </p:nvGrpSpPr>
        <p:grpSpPr>
          <a:xfrm>
            <a:off x="3699943" y="2345735"/>
            <a:ext cx="1821996" cy="108998"/>
            <a:chOff x="3699943" y="2345735"/>
            <a:chExt cx="1821996" cy="108998"/>
          </a:xfrm>
        </p:grpSpPr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28A4E072-998F-4F21-82FA-F096459D902C}"/>
                </a:ext>
              </a:extLst>
            </p:cNvPr>
            <p:cNvCxnSpPr/>
            <p:nvPr/>
          </p:nvCxnSpPr>
          <p:spPr>
            <a:xfrm>
              <a:off x="3808941" y="2400234"/>
              <a:ext cx="1607697" cy="0"/>
            </a:xfrm>
            <a:prstGeom prst="line">
              <a:avLst/>
            </a:prstGeom>
            <a:ln w="19050">
              <a:solidFill>
                <a:schemeClr val="accent6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61" name="Flowchart: Connector 60">
              <a:extLst>
                <a:ext uri="{FF2B5EF4-FFF2-40B4-BE49-F238E27FC236}">
                  <a16:creationId xmlns:a16="http://schemas.microsoft.com/office/drawing/2014/main" id="{E862D771-418C-4628-84C5-359128C2DB72}"/>
                </a:ext>
              </a:extLst>
            </p:cNvPr>
            <p:cNvSpPr/>
            <p:nvPr/>
          </p:nvSpPr>
          <p:spPr>
            <a:xfrm>
              <a:off x="3699943" y="2345735"/>
              <a:ext cx="108998" cy="108998"/>
            </a:xfrm>
            <a:prstGeom prst="flowChartConnector">
              <a:avLst/>
            </a:prstGeom>
            <a:noFill/>
            <a:ln w="28575">
              <a:solidFill>
                <a:srgbClr val="3E816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Flowchart: Connector 61">
              <a:extLst>
                <a:ext uri="{FF2B5EF4-FFF2-40B4-BE49-F238E27FC236}">
                  <a16:creationId xmlns:a16="http://schemas.microsoft.com/office/drawing/2014/main" id="{EB748E33-B3E0-4FB9-BB69-AA2EC43E4704}"/>
                </a:ext>
              </a:extLst>
            </p:cNvPr>
            <p:cNvSpPr/>
            <p:nvPr/>
          </p:nvSpPr>
          <p:spPr>
            <a:xfrm>
              <a:off x="5412941" y="2345735"/>
              <a:ext cx="108998" cy="108998"/>
            </a:xfrm>
            <a:prstGeom prst="flowChartConnector">
              <a:avLst/>
            </a:prstGeom>
            <a:noFill/>
            <a:ln w="28575">
              <a:solidFill>
                <a:srgbClr val="3E816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64" name="Straight Connector 63">
            <a:extLst>
              <a:ext uri="{FF2B5EF4-FFF2-40B4-BE49-F238E27FC236}">
                <a16:creationId xmlns:a16="http://schemas.microsoft.com/office/drawing/2014/main" id="{D3C0FD0E-D264-4F4D-86C6-F5AA047FBA4E}"/>
              </a:ext>
            </a:extLst>
          </p:cNvPr>
          <p:cNvCxnSpPr>
            <a:cxnSpLocks/>
          </p:cNvCxnSpPr>
          <p:nvPr/>
        </p:nvCxnSpPr>
        <p:spPr>
          <a:xfrm>
            <a:off x="4063428" y="3164531"/>
            <a:ext cx="1360830" cy="0"/>
          </a:xfrm>
          <a:prstGeom prst="line">
            <a:avLst/>
          </a:prstGeom>
          <a:ln w="19050">
            <a:solidFill>
              <a:schemeClr val="accent6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6" name="Flowchart: Connector 65">
            <a:extLst>
              <a:ext uri="{FF2B5EF4-FFF2-40B4-BE49-F238E27FC236}">
                <a16:creationId xmlns:a16="http://schemas.microsoft.com/office/drawing/2014/main" id="{BDA36585-804D-484B-B29F-60F0D989446A}"/>
              </a:ext>
            </a:extLst>
          </p:cNvPr>
          <p:cNvSpPr/>
          <p:nvPr/>
        </p:nvSpPr>
        <p:spPr>
          <a:xfrm>
            <a:off x="5412094" y="3110032"/>
            <a:ext cx="108998" cy="108998"/>
          </a:xfrm>
          <a:prstGeom prst="flowChartConnector">
            <a:avLst/>
          </a:prstGeom>
          <a:noFill/>
          <a:ln w="28575">
            <a:solidFill>
              <a:srgbClr val="3E816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EC216B95-4DA3-4C4F-8090-1405F44CC3E0}"/>
              </a:ext>
            </a:extLst>
          </p:cNvPr>
          <p:cNvSpPr txBox="1"/>
          <p:nvPr/>
        </p:nvSpPr>
        <p:spPr>
          <a:xfrm>
            <a:off x="4104310" y="2462146"/>
            <a:ext cx="10879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200" b="1" dirty="0" err="1">
                <a:latin typeface="+mj-lt"/>
              </a:rPr>
              <a:t>Lipophilicity</a:t>
            </a:r>
            <a:endParaRPr lang="en-US" sz="1200" b="1" dirty="0">
              <a:latin typeface="+mj-lt"/>
            </a:endParaRP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99FFAAF0-A1F0-4DED-909D-E1EB86AE0731}"/>
              </a:ext>
            </a:extLst>
          </p:cNvPr>
          <p:cNvSpPr txBox="1"/>
          <p:nvPr/>
        </p:nvSpPr>
        <p:spPr>
          <a:xfrm>
            <a:off x="4054117" y="2930880"/>
            <a:ext cx="10879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1200" b="1" dirty="0" err="1">
                <a:latin typeface="+mj-lt"/>
              </a:rPr>
              <a:t>Polarity</a:t>
            </a:r>
            <a:endParaRPr lang="en-US" sz="1200" b="1" dirty="0">
              <a:latin typeface="+mj-lt"/>
            </a:endParaRP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8762FD68-4AD2-4DBD-A7EB-ACDE1C868189}"/>
              </a:ext>
            </a:extLst>
          </p:cNvPr>
          <p:cNvSpPr txBox="1"/>
          <p:nvPr/>
        </p:nvSpPr>
        <p:spPr>
          <a:xfrm>
            <a:off x="4055808" y="3659973"/>
            <a:ext cx="10879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1200" b="1" dirty="0" err="1">
                <a:latin typeface="+mj-lt"/>
              </a:rPr>
              <a:t>Flexibility</a:t>
            </a:r>
            <a:endParaRPr lang="en-US" sz="1200" b="1" dirty="0">
              <a:latin typeface="+mj-lt"/>
            </a:endParaRP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9F772E3F-0DEE-43CF-AC32-2238842F5931}"/>
              </a:ext>
            </a:extLst>
          </p:cNvPr>
          <p:cNvSpPr txBox="1"/>
          <p:nvPr/>
        </p:nvSpPr>
        <p:spPr>
          <a:xfrm>
            <a:off x="3949551" y="3872378"/>
            <a:ext cx="13123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1200" b="1" dirty="0" err="1">
                <a:latin typeface="+mj-lt"/>
              </a:rPr>
              <a:t>Chameleonicity</a:t>
            </a:r>
            <a:endParaRPr lang="en-US" sz="1200" b="1" dirty="0">
              <a:latin typeface="+mj-lt"/>
            </a:endParaRP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270EFB98-DDAD-4EBF-890E-88C4351D2D29}"/>
              </a:ext>
            </a:extLst>
          </p:cNvPr>
          <p:cNvSpPr txBox="1"/>
          <p:nvPr/>
        </p:nvSpPr>
        <p:spPr>
          <a:xfrm>
            <a:off x="5592704" y="3757195"/>
            <a:ext cx="210467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200" dirty="0">
                <a:latin typeface="+mj-lt"/>
              </a:rPr>
              <a:t>Solid </a:t>
            </a:r>
            <a:r>
              <a:rPr lang="sv-SE" sz="1200" dirty="0" err="1">
                <a:latin typeface="+mj-lt"/>
              </a:rPr>
              <a:t>state</a:t>
            </a:r>
            <a:r>
              <a:rPr lang="sv-SE" sz="1200" dirty="0">
                <a:latin typeface="+mj-lt"/>
              </a:rPr>
              <a:t> </a:t>
            </a:r>
            <a:r>
              <a:rPr lang="sv-SE" sz="1200" dirty="0" err="1">
                <a:latin typeface="+mj-lt"/>
              </a:rPr>
              <a:t>properties</a:t>
            </a:r>
            <a:r>
              <a:rPr lang="sv-SE" sz="1200" dirty="0">
                <a:latin typeface="+mj-lt"/>
              </a:rPr>
              <a:t>, </a:t>
            </a:r>
            <a:r>
              <a:rPr lang="sv-SE" sz="1200" i="1" dirty="0">
                <a:latin typeface="+mj-lt"/>
              </a:rPr>
              <a:t>in </a:t>
            </a:r>
            <a:r>
              <a:rPr lang="sv-SE" sz="1200" i="1" dirty="0" err="1">
                <a:latin typeface="+mj-lt"/>
              </a:rPr>
              <a:t>silico</a:t>
            </a:r>
            <a:r>
              <a:rPr lang="sv-SE" sz="1200" i="1" dirty="0">
                <a:latin typeface="+mj-lt"/>
              </a:rPr>
              <a:t> </a:t>
            </a:r>
            <a:r>
              <a:rPr lang="sv-SE" sz="1200" dirty="0" err="1">
                <a:latin typeface="+mj-lt"/>
              </a:rPr>
              <a:t>prediction</a:t>
            </a:r>
            <a:endParaRPr lang="en-US" sz="1200" dirty="0">
              <a:latin typeface="+mj-lt"/>
            </a:endParaRP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E2E8481A-2C68-42E8-BFD7-AB19E233C4B7}"/>
              </a:ext>
            </a:extLst>
          </p:cNvPr>
          <p:cNvSpPr txBox="1"/>
          <p:nvPr/>
        </p:nvSpPr>
        <p:spPr>
          <a:xfrm>
            <a:off x="5580881" y="3000625"/>
            <a:ext cx="210467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200" dirty="0" err="1">
                <a:latin typeface="+mj-lt"/>
              </a:rPr>
              <a:t>Permeability</a:t>
            </a:r>
            <a:endParaRPr lang="en-US" sz="1200" dirty="0">
              <a:latin typeface="+mj-lt"/>
            </a:endParaRP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0CD75DAC-B026-45B8-88D3-50E43C705A13}"/>
              </a:ext>
            </a:extLst>
          </p:cNvPr>
          <p:cNvSpPr txBox="1"/>
          <p:nvPr/>
        </p:nvSpPr>
        <p:spPr>
          <a:xfrm>
            <a:off x="5573261" y="2535084"/>
            <a:ext cx="20721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200" dirty="0" err="1">
                <a:latin typeface="+mj-lt"/>
              </a:rPr>
              <a:t>Solubility</a:t>
            </a:r>
            <a:r>
              <a:rPr lang="sv-SE" sz="1200" dirty="0">
                <a:latin typeface="+mj-lt"/>
              </a:rPr>
              <a:t>, non-</a:t>
            </a:r>
            <a:r>
              <a:rPr lang="sv-SE" sz="1200" dirty="0" err="1">
                <a:latin typeface="+mj-lt"/>
              </a:rPr>
              <a:t>specific</a:t>
            </a:r>
            <a:r>
              <a:rPr lang="sv-SE" sz="1200" dirty="0">
                <a:latin typeface="+mj-lt"/>
              </a:rPr>
              <a:t> </a:t>
            </a:r>
            <a:r>
              <a:rPr lang="sv-SE" sz="1200" dirty="0" err="1">
                <a:latin typeface="+mj-lt"/>
              </a:rPr>
              <a:t>binding</a:t>
            </a:r>
            <a:r>
              <a:rPr lang="sv-SE" sz="1200" dirty="0">
                <a:latin typeface="+mj-lt"/>
              </a:rPr>
              <a:t> </a:t>
            </a:r>
            <a:r>
              <a:rPr lang="sv-SE" sz="1200" i="1" dirty="0">
                <a:latin typeface="+mj-lt"/>
              </a:rPr>
              <a:t>in vitro</a:t>
            </a:r>
            <a:endParaRPr lang="en-US" sz="1200" i="1" dirty="0">
              <a:latin typeface="+mj-lt"/>
            </a:endParaRP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418E4474-FCB3-4203-9ABC-0F6EEC910712}"/>
              </a:ext>
            </a:extLst>
          </p:cNvPr>
          <p:cNvSpPr txBox="1"/>
          <p:nvPr/>
        </p:nvSpPr>
        <p:spPr>
          <a:xfrm>
            <a:off x="5573261" y="2242752"/>
            <a:ext cx="210467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200" dirty="0" err="1">
                <a:latin typeface="+mj-lt"/>
              </a:rPr>
              <a:t>Permeability</a:t>
            </a:r>
            <a:r>
              <a:rPr lang="sv-SE" sz="1200" dirty="0">
                <a:latin typeface="+mj-lt"/>
              </a:rPr>
              <a:t> </a:t>
            </a:r>
            <a:endParaRPr lang="en-US" sz="1200" dirty="0">
              <a:latin typeface="+mj-lt"/>
            </a:endParaRPr>
          </a:p>
        </p:txBody>
      </p:sp>
      <p:cxnSp>
        <p:nvCxnSpPr>
          <p:cNvPr id="78" name="Straight Connector 77">
            <a:extLst>
              <a:ext uri="{FF2B5EF4-FFF2-40B4-BE49-F238E27FC236}">
                <a16:creationId xmlns:a16="http://schemas.microsoft.com/office/drawing/2014/main" id="{4BAABDDF-7450-4563-B4C1-748B9209CF1A}"/>
              </a:ext>
            </a:extLst>
          </p:cNvPr>
          <p:cNvCxnSpPr>
            <a:cxnSpLocks/>
          </p:cNvCxnSpPr>
          <p:nvPr/>
        </p:nvCxnSpPr>
        <p:spPr>
          <a:xfrm>
            <a:off x="3807037" y="3028112"/>
            <a:ext cx="265378" cy="138800"/>
          </a:xfrm>
          <a:prstGeom prst="line">
            <a:avLst/>
          </a:prstGeom>
          <a:ln w="19050">
            <a:solidFill>
              <a:schemeClr val="accent6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5" name="Flowchart: Connector 64">
            <a:extLst>
              <a:ext uri="{FF2B5EF4-FFF2-40B4-BE49-F238E27FC236}">
                <a16:creationId xmlns:a16="http://schemas.microsoft.com/office/drawing/2014/main" id="{2D8081FB-314A-4DC9-B563-ED0FD1120AC3}"/>
              </a:ext>
            </a:extLst>
          </p:cNvPr>
          <p:cNvSpPr/>
          <p:nvPr/>
        </p:nvSpPr>
        <p:spPr>
          <a:xfrm>
            <a:off x="3707563" y="2943073"/>
            <a:ext cx="108998" cy="108998"/>
          </a:xfrm>
          <a:prstGeom prst="flowChartConnector">
            <a:avLst/>
          </a:prstGeom>
          <a:noFill/>
          <a:ln w="28575">
            <a:solidFill>
              <a:srgbClr val="3E816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8" name="Rectangle: Rounded Corners 87">
            <a:extLst>
              <a:ext uri="{FF2B5EF4-FFF2-40B4-BE49-F238E27FC236}">
                <a16:creationId xmlns:a16="http://schemas.microsoft.com/office/drawing/2014/main" id="{C877EA10-4BA8-46D1-B717-6378DBDD61FA}"/>
              </a:ext>
            </a:extLst>
          </p:cNvPr>
          <p:cNvSpPr/>
          <p:nvPr/>
        </p:nvSpPr>
        <p:spPr>
          <a:xfrm>
            <a:off x="7902022" y="1410154"/>
            <a:ext cx="3617982" cy="3856122"/>
          </a:xfrm>
          <a:prstGeom prst="roundRect">
            <a:avLst/>
          </a:prstGeom>
          <a:solidFill>
            <a:srgbClr val="F8F8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9" name="Title 2">
            <a:extLst>
              <a:ext uri="{FF2B5EF4-FFF2-40B4-BE49-F238E27FC236}">
                <a16:creationId xmlns:a16="http://schemas.microsoft.com/office/drawing/2014/main" id="{44AA32C2-25C4-48E6-B8E9-1948DA3B74E4}"/>
              </a:ext>
            </a:extLst>
          </p:cNvPr>
          <p:cNvSpPr txBox="1">
            <a:spLocks/>
          </p:cNvSpPr>
          <p:nvPr/>
        </p:nvSpPr>
        <p:spPr>
          <a:xfrm>
            <a:off x="8112181" y="1591722"/>
            <a:ext cx="2442747" cy="37223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800" kern="1200" spc="300">
                <a:solidFill>
                  <a:schemeClr val="tx2">
                    <a:alpha val="7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GB" sz="1800" b="1" spc="0" dirty="0">
                <a:solidFill>
                  <a:srgbClr val="3E8163">
                    <a:alpha val="70000"/>
                  </a:srgbClr>
                </a:solidFill>
              </a:rPr>
              <a:t>PROTAC Challenges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240F8885-95BA-434C-B91E-DBB2678FB3A7}"/>
              </a:ext>
            </a:extLst>
          </p:cNvPr>
          <p:cNvSpPr txBox="1"/>
          <p:nvPr/>
        </p:nvSpPr>
        <p:spPr>
          <a:xfrm>
            <a:off x="8122027" y="2092930"/>
            <a:ext cx="3323656" cy="2739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spc="0" dirty="0">
                <a:latin typeface="+mj-lt"/>
              </a:rPr>
              <a:t>Generally “beyond rule of five” molecules </a:t>
            </a:r>
          </a:p>
          <a:p>
            <a:endParaRPr lang="en-US" sz="1400" dirty="0">
              <a:latin typeface="+mj-lt"/>
            </a:endParaRPr>
          </a:p>
          <a:p>
            <a:r>
              <a:rPr lang="en-US" sz="1400" dirty="0">
                <a:latin typeface="+mj-lt"/>
              </a:rPr>
              <a:t>Implies poor intestinal absorption &amp; oral bioavailability (BCS II or IV)</a:t>
            </a:r>
          </a:p>
          <a:p>
            <a:endParaRPr lang="en-US" sz="1400" dirty="0">
              <a:latin typeface="+mj-lt"/>
            </a:endParaRPr>
          </a:p>
          <a:p>
            <a:r>
              <a:rPr lang="en-US" sz="1400" dirty="0">
                <a:latin typeface="+mj-lt"/>
              </a:rPr>
              <a:t>Poor mass balance recovery in standard </a:t>
            </a:r>
            <a:r>
              <a:rPr lang="en-US" sz="1400" i="1" dirty="0">
                <a:latin typeface="+mj-lt"/>
              </a:rPr>
              <a:t>in vitro </a:t>
            </a:r>
            <a:r>
              <a:rPr lang="en-US" sz="1400" dirty="0">
                <a:latin typeface="+mj-lt"/>
              </a:rPr>
              <a:t>assays</a:t>
            </a:r>
          </a:p>
          <a:p>
            <a:endParaRPr lang="en-US" sz="1400" dirty="0">
              <a:latin typeface="+mj-lt"/>
            </a:endParaRPr>
          </a:p>
          <a:p>
            <a:r>
              <a:rPr lang="en-US" sz="1400" dirty="0">
                <a:latin typeface="+mj-lt"/>
              </a:rPr>
              <a:t>Often strong mismatch between </a:t>
            </a:r>
            <a:r>
              <a:rPr lang="en-US" sz="1400" i="1" dirty="0">
                <a:latin typeface="+mj-lt"/>
              </a:rPr>
              <a:t>in silico/in vitro </a:t>
            </a:r>
            <a:r>
              <a:rPr lang="en-US" sz="1400" dirty="0">
                <a:latin typeface="+mj-lt"/>
              </a:rPr>
              <a:t>predictions and </a:t>
            </a:r>
            <a:r>
              <a:rPr lang="en-US" sz="1400" i="1" dirty="0">
                <a:latin typeface="+mj-lt"/>
              </a:rPr>
              <a:t>in vivo </a:t>
            </a:r>
            <a:r>
              <a:rPr lang="en-US" sz="1400" dirty="0">
                <a:latin typeface="+mj-lt"/>
              </a:rPr>
              <a:t>outcomes</a:t>
            </a:r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id="{08612E90-BBFF-4DCD-BB01-BAEB6F2BA6C8}"/>
              </a:ext>
            </a:extLst>
          </p:cNvPr>
          <p:cNvGrpSpPr/>
          <p:nvPr/>
        </p:nvGrpSpPr>
        <p:grpSpPr>
          <a:xfrm>
            <a:off x="3708932" y="2650131"/>
            <a:ext cx="1821996" cy="108998"/>
            <a:chOff x="3699943" y="2345735"/>
            <a:chExt cx="1821996" cy="108998"/>
          </a:xfrm>
        </p:grpSpPr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A186D7B7-89A4-4B55-9F27-91EA17AB58C2}"/>
                </a:ext>
              </a:extLst>
            </p:cNvPr>
            <p:cNvCxnSpPr/>
            <p:nvPr/>
          </p:nvCxnSpPr>
          <p:spPr>
            <a:xfrm>
              <a:off x="3808941" y="2400234"/>
              <a:ext cx="1607697" cy="0"/>
            </a:xfrm>
            <a:prstGeom prst="line">
              <a:avLst/>
            </a:prstGeom>
            <a:ln w="19050">
              <a:solidFill>
                <a:schemeClr val="accent6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42" name="Flowchart: Connector 41">
              <a:extLst>
                <a:ext uri="{FF2B5EF4-FFF2-40B4-BE49-F238E27FC236}">
                  <a16:creationId xmlns:a16="http://schemas.microsoft.com/office/drawing/2014/main" id="{E050697F-D352-4131-BE60-F972BCAFBA85}"/>
                </a:ext>
              </a:extLst>
            </p:cNvPr>
            <p:cNvSpPr/>
            <p:nvPr/>
          </p:nvSpPr>
          <p:spPr>
            <a:xfrm>
              <a:off x="3699943" y="2345735"/>
              <a:ext cx="108998" cy="108998"/>
            </a:xfrm>
            <a:prstGeom prst="flowChartConnector">
              <a:avLst/>
            </a:prstGeom>
            <a:noFill/>
            <a:ln w="28575">
              <a:solidFill>
                <a:srgbClr val="3E816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" name="Flowchart: Connector 42">
              <a:extLst>
                <a:ext uri="{FF2B5EF4-FFF2-40B4-BE49-F238E27FC236}">
                  <a16:creationId xmlns:a16="http://schemas.microsoft.com/office/drawing/2014/main" id="{6BA56145-FD5C-497B-A619-8B9AF55FF9BA}"/>
                </a:ext>
              </a:extLst>
            </p:cNvPr>
            <p:cNvSpPr/>
            <p:nvPr/>
          </p:nvSpPr>
          <p:spPr>
            <a:xfrm>
              <a:off x="5412941" y="2345735"/>
              <a:ext cx="108998" cy="108998"/>
            </a:xfrm>
            <a:prstGeom prst="flowChartConnector">
              <a:avLst/>
            </a:prstGeom>
            <a:noFill/>
            <a:ln w="28575">
              <a:solidFill>
                <a:srgbClr val="3E816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23CE239C-743A-455E-B0B3-CF2E2A44838A}"/>
              </a:ext>
            </a:extLst>
          </p:cNvPr>
          <p:cNvGrpSpPr/>
          <p:nvPr/>
        </p:nvGrpSpPr>
        <p:grpSpPr>
          <a:xfrm>
            <a:off x="3736842" y="3856310"/>
            <a:ext cx="1821996" cy="108998"/>
            <a:chOff x="3699943" y="2345735"/>
            <a:chExt cx="1821996" cy="108998"/>
          </a:xfrm>
        </p:grpSpPr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6CC4C920-B4C4-476D-931A-57BA0A91BEBC}"/>
                </a:ext>
              </a:extLst>
            </p:cNvPr>
            <p:cNvCxnSpPr/>
            <p:nvPr/>
          </p:nvCxnSpPr>
          <p:spPr>
            <a:xfrm>
              <a:off x="3808941" y="2400234"/>
              <a:ext cx="1607697" cy="0"/>
            </a:xfrm>
            <a:prstGeom prst="line">
              <a:avLst/>
            </a:prstGeom>
            <a:ln w="19050">
              <a:solidFill>
                <a:schemeClr val="accent6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67" name="Flowchart: Connector 66">
              <a:extLst>
                <a:ext uri="{FF2B5EF4-FFF2-40B4-BE49-F238E27FC236}">
                  <a16:creationId xmlns:a16="http://schemas.microsoft.com/office/drawing/2014/main" id="{D5C6DEF6-7838-4AC3-91A5-1333871F338A}"/>
                </a:ext>
              </a:extLst>
            </p:cNvPr>
            <p:cNvSpPr/>
            <p:nvPr/>
          </p:nvSpPr>
          <p:spPr>
            <a:xfrm>
              <a:off x="3699943" y="2345735"/>
              <a:ext cx="108998" cy="108998"/>
            </a:xfrm>
            <a:prstGeom prst="flowChartConnector">
              <a:avLst/>
            </a:prstGeom>
            <a:noFill/>
            <a:ln w="28575">
              <a:solidFill>
                <a:srgbClr val="3E816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lowchart: Connector 70">
              <a:extLst>
                <a:ext uri="{FF2B5EF4-FFF2-40B4-BE49-F238E27FC236}">
                  <a16:creationId xmlns:a16="http://schemas.microsoft.com/office/drawing/2014/main" id="{9F91CD24-ACA3-4C02-A985-B14C3B591DF8}"/>
                </a:ext>
              </a:extLst>
            </p:cNvPr>
            <p:cNvSpPr/>
            <p:nvPr/>
          </p:nvSpPr>
          <p:spPr>
            <a:xfrm>
              <a:off x="5412941" y="2345735"/>
              <a:ext cx="108998" cy="108998"/>
            </a:xfrm>
            <a:prstGeom prst="flowChartConnector">
              <a:avLst/>
            </a:prstGeom>
            <a:noFill/>
            <a:ln w="28575">
              <a:solidFill>
                <a:srgbClr val="3E816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4793668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8" grpId="0" animBg="1"/>
      <p:bldP spid="89" grpId="0"/>
      <p:bldP spid="8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" name="Group 40">
            <a:extLst>
              <a:ext uri="{FF2B5EF4-FFF2-40B4-BE49-F238E27FC236}">
                <a16:creationId xmlns:a16="http://schemas.microsoft.com/office/drawing/2014/main" id="{390F8B8F-2FE5-49FD-A4EF-EA25D2404C1A}"/>
              </a:ext>
            </a:extLst>
          </p:cNvPr>
          <p:cNvGrpSpPr/>
          <p:nvPr/>
        </p:nvGrpSpPr>
        <p:grpSpPr>
          <a:xfrm>
            <a:off x="3699943" y="2345735"/>
            <a:ext cx="1821996" cy="108998"/>
            <a:chOff x="3699943" y="2345735"/>
            <a:chExt cx="1821996" cy="108998"/>
          </a:xfrm>
        </p:grpSpPr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F59439D8-2E78-4B8E-8126-908916BFEBE8}"/>
                </a:ext>
              </a:extLst>
            </p:cNvPr>
            <p:cNvCxnSpPr/>
            <p:nvPr/>
          </p:nvCxnSpPr>
          <p:spPr>
            <a:xfrm>
              <a:off x="3808941" y="2400234"/>
              <a:ext cx="1607697" cy="0"/>
            </a:xfrm>
            <a:prstGeom prst="line">
              <a:avLst/>
            </a:prstGeom>
            <a:ln w="19050">
              <a:solidFill>
                <a:schemeClr val="accent6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43" name="Flowchart: Connector 42">
              <a:extLst>
                <a:ext uri="{FF2B5EF4-FFF2-40B4-BE49-F238E27FC236}">
                  <a16:creationId xmlns:a16="http://schemas.microsoft.com/office/drawing/2014/main" id="{F6D67069-9726-4D82-BA01-AB68B82C832B}"/>
                </a:ext>
              </a:extLst>
            </p:cNvPr>
            <p:cNvSpPr/>
            <p:nvPr/>
          </p:nvSpPr>
          <p:spPr>
            <a:xfrm>
              <a:off x="3699943" y="2345735"/>
              <a:ext cx="108998" cy="108998"/>
            </a:xfrm>
            <a:prstGeom prst="flowChartConnector">
              <a:avLst/>
            </a:prstGeom>
            <a:noFill/>
            <a:ln w="28575">
              <a:solidFill>
                <a:srgbClr val="3E816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lowchart: Connector 46">
              <a:extLst>
                <a:ext uri="{FF2B5EF4-FFF2-40B4-BE49-F238E27FC236}">
                  <a16:creationId xmlns:a16="http://schemas.microsoft.com/office/drawing/2014/main" id="{06F31808-A436-4016-BDB7-CAB30D8E43CB}"/>
                </a:ext>
              </a:extLst>
            </p:cNvPr>
            <p:cNvSpPr/>
            <p:nvPr/>
          </p:nvSpPr>
          <p:spPr>
            <a:xfrm>
              <a:off x="5412941" y="2345735"/>
              <a:ext cx="108998" cy="108998"/>
            </a:xfrm>
            <a:prstGeom prst="flowChartConnector">
              <a:avLst/>
            </a:prstGeom>
            <a:noFill/>
            <a:ln w="28575">
              <a:solidFill>
                <a:srgbClr val="3E816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63" name="Straight Connector 62">
            <a:extLst>
              <a:ext uri="{FF2B5EF4-FFF2-40B4-BE49-F238E27FC236}">
                <a16:creationId xmlns:a16="http://schemas.microsoft.com/office/drawing/2014/main" id="{30FC2749-EC07-4E05-8573-599EE8BA8C8B}"/>
              </a:ext>
            </a:extLst>
          </p:cNvPr>
          <p:cNvCxnSpPr>
            <a:cxnSpLocks/>
          </p:cNvCxnSpPr>
          <p:nvPr/>
        </p:nvCxnSpPr>
        <p:spPr>
          <a:xfrm>
            <a:off x="4063428" y="3164531"/>
            <a:ext cx="1360830" cy="0"/>
          </a:xfrm>
          <a:prstGeom prst="line">
            <a:avLst/>
          </a:prstGeom>
          <a:ln w="19050">
            <a:solidFill>
              <a:schemeClr val="accent6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7" name="Flowchart: Connector 66">
            <a:extLst>
              <a:ext uri="{FF2B5EF4-FFF2-40B4-BE49-F238E27FC236}">
                <a16:creationId xmlns:a16="http://schemas.microsoft.com/office/drawing/2014/main" id="{FD37C836-B013-49B6-B07B-7CA6D5BFA8AD}"/>
              </a:ext>
            </a:extLst>
          </p:cNvPr>
          <p:cNvSpPr/>
          <p:nvPr/>
        </p:nvSpPr>
        <p:spPr>
          <a:xfrm>
            <a:off x="5412094" y="3110032"/>
            <a:ext cx="108998" cy="108998"/>
          </a:xfrm>
          <a:prstGeom prst="flowChartConnector">
            <a:avLst/>
          </a:prstGeom>
          <a:noFill/>
          <a:ln w="28575">
            <a:solidFill>
              <a:srgbClr val="3E816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1" name="Straight Connector 70">
            <a:extLst>
              <a:ext uri="{FF2B5EF4-FFF2-40B4-BE49-F238E27FC236}">
                <a16:creationId xmlns:a16="http://schemas.microsoft.com/office/drawing/2014/main" id="{73491D8A-9C70-46A8-9DEB-1F2F469BCA5C}"/>
              </a:ext>
            </a:extLst>
          </p:cNvPr>
          <p:cNvCxnSpPr>
            <a:cxnSpLocks/>
          </p:cNvCxnSpPr>
          <p:nvPr/>
        </p:nvCxnSpPr>
        <p:spPr>
          <a:xfrm>
            <a:off x="3807037" y="3028112"/>
            <a:ext cx="265378" cy="138800"/>
          </a:xfrm>
          <a:prstGeom prst="line">
            <a:avLst/>
          </a:prstGeom>
          <a:ln w="19050">
            <a:solidFill>
              <a:schemeClr val="accent6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3" name="Flowchart: Connector 72">
            <a:extLst>
              <a:ext uri="{FF2B5EF4-FFF2-40B4-BE49-F238E27FC236}">
                <a16:creationId xmlns:a16="http://schemas.microsoft.com/office/drawing/2014/main" id="{437AC99D-4C3A-4D88-BE13-8B5636EF694C}"/>
              </a:ext>
            </a:extLst>
          </p:cNvPr>
          <p:cNvSpPr/>
          <p:nvPr/>
        </p:nvSpPr>
        <p:spPr>
          <a:xfrm>
            <a:off x="3707563" y="2943073"/>
            <a:ext cx="108998" cy="108998"/>
          </a:xfrm>
          <a:prstGeom prst="flowChartConnector">
            <a:avLst/>
          </a:prstGeom>
          <a:noFill/>
          <a:ln w="28575">
            <a:solidFill>
              <a:srgbClr val="3E816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7" name="Group 76">
            <a:extLst>
              <a:ext uri="{FF2B5EF4-FFF2-40B4-BE49-F238E27FC236}">
                <a16:creationId xmlns:a16="http://schemas.microsoft.com/office/drawing/2014/main" id="{41704344-D598-45EC-BAF2-D668F0C64975}"/>
              </a:ext>
            </a:extLst>
          </p:cNvPr>
          <p:cNvGrpSpPr/>
          <p:nvPr/>
        </p:nvGrpSpPr>
        <p:grpSpPr>
          <a:xfrm>
            <a:off x="3708932" y="2650131"/>
            <a:ext cx="1821996" cy="108998"/>
            <a:chOff x="3699943" y="2345735"/>
            <a:chExt cx="1821996" cy="108998"/>
          </a:xfrm>
        </p:grpSpPr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4890E8D4-2DEB-46B1-A7DA-BBE9D44216DA}"/>
                </a:ext>
              </a:extLst>
            </p:cNvPr>
            <p:cNvCxnSpPr/>
            <p:nvPr/>
          </p:nvCxnSpPr>
          <p:spPr>
            <a:xfrm>
              <a:off x="3808941" y="2400234"/>
              <a:ext cx="1607697" cy="0"/>
            </a:xfrm>
            <a:prstGeom prst="line">
              <a:avLst/>
            </a:prstGeom>
            <a:ln w="19050">
              <a:solidFill>
                <a:schemeClr val="accent6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80" name="Flowchart: Connector 79">
              <a:extLst>
                <a:ext uri="{FF2B5EF4-FFF2-40B4-BE49-F238E27FC236}">
                  <a16:creationId xmlns:a16="http://schemas.microsoft.com/office/drawing/2014/main" id="{C1C7F085-E425-47EC-8969-C561B0AE2EC6}"/>
                </a:ext>
              </a:extLst>
            </p:cNvPr>
            <p:cNvSpPr/>
            <p:nvPr/>
          </p:nvSpPr>
          <p:spPr>
            <a:xfrm>
              <a:off x="3699943" y="2345735"/>
              <a:ext cx="108998" cy="108998"/>
            </a:xfrm>
            <a:prstGeom prst="flowChartConnector">
              <a:avLst/>
            </a:prstGeom>
            <a:noFill/>
            <a:ln w="28575">
              <a:solidFill>
                <a:srgbClr val="3E816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1" name="Flowchart: Connector 80">
              <a:extLst>
                <a:ext uri="{FF2B5EF4-FFF2-40B4-BE49-F238E27FC236}">
                  <a16:creationId xmlns:a16="http://schemas.microsoft.com/office/drawing/2014/main" id="{FA8E838E-A014-4394-8880-ABECC4BB4527}"/>
                </a:ext>
              </a:extLst>
            </p:cNvPr>
            <p:cNvSpPr/>
            <p:nvPr/>
          </p:nvSpPr>
          <p:spPr>
            <a:xfrm>
              <a:off x="5412941" y="2345735"/>
              <a:ext cx="108998" cy="108998"/>
            </a:xfrm>
            <a:prstGeom prst="flowChartConnector">
              <a:avLst/>
            </a:prstGeom>
            <a:noFill/>
            <a:ln w="28575">
              <a:solidFill>
                <a:srgbClr val="3E816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82" name="Group 81">
            <a:extLst>
              <a:ext uri="{FF2B5EF4-FFF2-40B4-BE49-F238E27FC236}">
                <a16:creationId xmlns:a16="http://schemas.microsoft.com/office/drawing/2014/main" id="{E1851E8D-872D-41EB-916E-7BE605240D50}"/>
              </a:ext>
            </a:extLst>
          </p:cNvPr>
          <p:cNvGrpSpPr/>
          <p:nvPr/>
        </p:nvGrpSpPr>
        <p:grpSpPr>
          <a:xfrm>
            <a:off x="3736842" y="3856310"/>
            <a:ext cx="1821996" cy="108998"/>
            <a:chOff x="3699943" y="2345735"/>
            <a:chExt cx="1821996" cy="108998"/>
          </a:xfrm>
        </p:grpSpPr>
        <p:cxnSp>
          <p:nvCxnSpPr>
            <p:cNvPr id="83" name="Straight Connector 82">
              <a:extLst>
                <a:ext uri="{FF2B5EF4-FFF2-40B4-BE49-F238E27FC236}">
                  <a16:creationId xmlns:a16="http://schemas.microsoft.com/office/drawing/2014/main" id="{08AD9FF8-DB0B-49B8-8061-7D34D2945B56}"/>
                </a:ext>
              </a:extLst>
            </p:cNvPr>
            <p:cNvCxnSpPr/>
            <p:nvPr/>
          </p:nvCxnSpPr>
          <p:spPr>
            <a:xfrm>
              <a:off x="3808941" y="2400234"/>
              <a:ext cx="1607697" cy="0"/>
            </a:xfrm>
            <a:prstGeom prst="line">
              <a:avLst/>
            </a:prstGeom>
            <a:ln w="19050">
              <a:solidFill>
                <a:schemeClr val="accent6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84" name="Flowchart: Connector 83">
              <a:extLst>
                <a:ext uri="{FF2B5EF4-FFF2-40B4-BE49-F238E27FC236}">
                  <a16:creationId xmlns:a16="http://schemas.microsoft.com/office/drawing/2014/main" id="{B3922802-6D80-475D-978E-1DA94559A1D9}"/>
                </a:ext>
              </a:extLst>
            </p:cNvPr>
            <p:cNvSpPr/>
            <p:nvPr/>
          </p:nvSpPr>
          <p:spPr>
            <a:xfrm>
              <a:off x="3699943" y="2345735"/>
              <a:ext cx="108998" cy="108998"/>
            </a:xfrm>
            <a:prstGeom prst="flowChartConnector">
              <a:avLst/>
            </a:prstGeom>
            <a:noFill/>
            <a:ln w="28575">
              <a:solidFill>
                <a:srgbClr val="3E816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5" name="Flowchart: Connector 84">
              <a:extLst>
                <a:ext uri="{FF2B5EF4-FFF2-40B4-BE49-F238E27FC236}">
                  <a16:creationId xmlns:a16="http://schemas.microsoft.com/office/drawing/2014/main" id="{8D3AFB6F-BB3D-4FEE-9D47-B575AAA0566E}"/>
                </a:ext>
              </a:extLst>
            </p:cNvPr>
            <p:cNvSpPr/>
            <p:nvPr/>
          </p:nvSpPr>
          <p:spPr>
            <a:xfrm>
              <a:off x="5412941" y="2345735"/>
              <a:ext cx="108998" cy="108998"/>
            </a:xfrm>
            <a:prstGeom prst="flowChartConnector">
              <a:avLst/>
            </a:prstGeom>
            <a:noFill/>
            <a:ln w="28575">
              <a:solidFill>
                <a:srgbClr val="3E816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9" name="Rectangle 18">
            <a:extLst>
              <a:ext uri="{FF2B5EF4-FFF2-40B4-BE49-F238E27FC236}">
                <a16:creationId xmlns:a16="http://schemas.microsoft.com/office/drawing/2014/main" id="{C743C760-0AE2-46AE-AC15-825CD159F309}"/>
              </a:ext>
            </a:extLst>
          </p:cNvPr>
          <p:cNvSpPr/>
          <p:nvPr/>
        </p:nvSpPr>
        <p:spPr>
          <a:xfrm>
            <a:off x="9981230" y="0"/>
            <a:ext cx="2210770" cy="2463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9993026-19E8-44AD-BAEC-7B83D1F6CC36}"/>
              </a:ext>
            </a:extLst>
          </p:cNvPr>
          <p:cNvSpPr/>
          <p:nvPr/>
        </p:nvSpPr>
        <p:spPr>
          <a:xfrm>
            <a:off x="10625667" y="5376333"/>
            <a:ext cx="1236133" cy="115146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8898439A-579B-8F4D-A5E7-CE3CCCF8F1C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8015" y="297166"/>
            <a:ext cx="8791451" cy="645772"/>
          </a:xfrm>
        </p:spPr>
        <p:txBody>
          <a:bodyPr anchor="ctr">
            <a:noAutofit/>
          </a:bodyPr>
          <a:lstStyle/>
          <a:p>
            <a:pPr algn="l"/>
            <a:r>
              <a:rPr lang="en-GB" sz="2400" b="1" dirty="0">
                <a:solidFill>
                  <a:srgbClr val="3E8163">
                    <a:alpha val="70000"/>
                  </a:srgbClr>
                </a:solidFill>
              </a:rPr>
              <a:t>Translational challenges in the PROTAC chemical space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17C21250-2ADD-4B50-9DAB-0F8DE888EE22}"/>
              </a:ext>
            </a:extLst>
          </p:cNvPr>
          <p:cNvCxnSpPr/>
          <p:nvPr/>
        </p:nvCxnSpPr>
        <p:spPr>
          <a:xfrm>
            <a:off x="71021" y="993740"/>
            <a:ext cx="7998781" cy="0"/>
          </a:xfrm>
          <a:prstGeom prst="line">
            <a:avLst/>
          </a:prstGeom>
          <a:ln w="12700">
            <a:solidFill>
              <a:srgbClr val="3E816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>
            <a:extLst>
              <a:ext uri="{FF2B5EF4-FFF2-40B4-BE49-F238E27FC236}">
                <a16:creationId xmlns:a16="http://schemas.microsoft.com/office/drawing/2014/main" id="{D6E2BAD0-7B70-4C20-BE2D-21DDCCF3FA0A}"/>
              </a:ext>
            </a:extLst>
          </p:cNvPr>
          <p:cNvSpPr txBox="1"/>
          <p:nvPr/>
        </p:nvSpPr>
        <p:spPr>
          <a:xfrm>
            <a:off x="11403304" y="6403518"/>
            <a:ext cx="55050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1600" dirty="0">
                <a:solidFill>
                  <a:schemeClr val="accent4"/>
                </a:solidFill>
              </a:rPr>
              <a:t>3</a:t>
            </a:r>
            <a:endParaRPr lang="en-US" sz="1600" dirty="0">
              <a:solidFill>
                <a:schemeClr val="accent4"/>
              </a:solidFill>
            </a:endParaRP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B5A5244C-59A5-43B9-AFA2-F451ADB8D0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300" y="4269703"/>
            <a:ext cx="5292026" cy="2556784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6494AF29-71D4-457C-979D-12A29BB234D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8015" y="2006109"/>
            <a:ext cx="5386596" cy="2809032"/>
          </a:xfrm>
          <a:prstGeom prst="rect">
            <a:avLst/>
          </a:prstGeom>
        </p:spPr>
      </p:pic>
      <p:sp>
        <p:nvSpPr>
          <p:cNvPr id="48" name="Title 2">
            <a:extLst>
              <a:ext uri="{FF2B5EF4-FFF2-40B4-BE49-F238E27FC236}">
                <a16:creationId xmlns:a16="http://schemas.microsoft.com/office/drawing/2014/main" id="{958904F0-3709-4A87-8636-FDC15EC57FA8}"/>
              </a:ext>
            </a:extLst>
          </p:cNvPr>
          <p:cNvSpPr txBox="1">
            <a:spLocks/>
          </p:cNvSpPr>
          <p:nvPr/>
        </p:nvSpPr>
        <p:spPr>
          <a:xfrm>
            <a:off x="461184" y="1381705"/>
            <a:ext cx="4731249" cy="44082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800" kern="1200" spc="300">
                <a:solidFill>
                  <a:schemeClr val="tx2">
                    <a:alpha val="7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1400" b="1" spc="0" dirty="0">
                <a:solidFill>
                  <a:schemeClr val="tx1">
                    <a:alpha val="70000"/>
                  </a:schemeClr>
                </a:solidFill>
              </a:rPr>
              <a:t>A molecular architecture driving unique pharmacology yet hindering clinical translation:</a:t>
            </a:r>
            <a:endParaRPr lang="en-GB" sz="1400" b="1" spc="0" dirty="0">
              <a:solidFill>
                <a:schemeClr val="tx1">
                  <a:alpha val="70000"/>
                </a:schemeClr>
              </a:solidFill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1EFF4A88-0AAF-44AE-AF7D-3E03D29584C9}"/>
              </a:ext>
            </a:extLst>
          </p:cNvPr>
          <p:cNvSpPr txBox="1"/>
          <p:nvPr/>
        </p:nvSpPr>
        <p:spPr>
          <a:xfrm>
            <a:off x="420282" y="4352925"/>
            <a:ext cx="220438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900" b="1" dirty="0">
                <a:solidFill>
                  <a:schemeClr val="accent5"/>
                </a:solidFill>
              </a:rPr>
              <a:t>(</a:t>
            </a:r>
            <a:r>
              <a:rPr lang="sv-SE" sz="900" b="1" dirty="0" err="1">
                <a:solidFill>
                  <a:schemeClr val="accent5"/>
                </a:solidFill>
              </a:rPr>
              <a:t>Schade</a:t>
            </a:r>
            <a:r>
              <a:rPr lang="sv-SE" sz="900" b="1" dirty="0">
                <a:solidFill>
                  <a:schemeClr val="accent5"/>
                </a:solidFill>
              </a:rPr>
              <a:t> et al., 2024)</a:t>
            </a:r>
            <a:endParaRPr lang="en-US" sz="900" b="1" dirty="0">
              <a:solidFill>
                <a:schemeClr val="accent5"/>
              </a:solidFill>
            </a:endParaRP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0A418915-660D-4BF8-90FF-4C15D8621354}"/>
              </a:ext>
            </a:extLst>
          </p:cNvPr>
          <p:cNvSpPr txBox="1"/>
          <p:nvPr/>
        </p:nvSpPr>
        <p:spPr>
          <a:xfrm>
            <a:off x="4335933" y="2167905"/>
            <a:ext cx="5833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200" b="1" dirty="0" err="1">
                <a:latin typeface="+mj-lt"/>
              </a:rPr>
              <a:t>Size</a:t>
            </a:r>
            <a:endParaRPr lang="en-US" sz="1200" b="1" dirty="0">
              <a:latin typeface="+mj-lt"/>
            </a:endParaRP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EC216B95-4DA3-4C4F-8090-1405F44CC3E0}"/>
              </a:ext>
            </a:extLst>
          </p:cNvPr>
          <p:cNvSpPr txBox="1"/>
          <p:nvPr/>
        </p:nvSpPr>
        <p:spPr>
          <a:xfrm>
            <a:off x="4104310" y="2462146"/>
            <a:ext cx="10879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200" b="1" dirty="0" err="1">
                <a:latin typeface="+mj-lt"/>
              </a:rPr>
              <a:t>Lipophilicity</a:t>
            </a:r>
            <a:endParaRPr lang="en-US" sz="1200" b="1" dirty="0">
              <a:latin typeface="+mj-lt"/>
            </a:endParaRP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99FFAAF0-A1F0-4DED-909D-E1EB86AE0731}"/>
              </a:ext>
            </a:extLst>
          </p:cNvPr>
          <p:cNvSpPr txBox="1"/>
          <p:nvPr/>
        </p:nvSpPr>
        <p:spPr>
          <a:xfrm>
            <a:off x="4054117" y="2930880"/>
            <a:ext cx="10879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1200" b="1" dirty="0" err="1">
                <a:latin typeface="+mj-lt"/>
              </a:rPr>
              <a:t>Polarity</a:t>
            </a:r>
            <a:endParaRPr lang="en-US" sz="1200" b="1" dirty="0">
              <a:latin typeface="+mj-lt"/>
            </a:endParaRP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8762FD68-4AD2-4DBD-A7EB-ACDE1C868189}"/>
              </a:ext>
            </a:extLst>
          </p:cNvPr>
          <p:cNvSpPr txBox="1"/>
          <p:nvPr/>
        </p:nvSpPr>
        <p:spPr>
          <a:xfrm>
            <a:off x="4055808" y="3659973"/>
            <a:ext cx="10879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1200" b="1" dirty="0" err="1">
                <a:latin typeface="+mj-lt"/>
              </a:rPr>
              <a:t>Flexibility</a:t>
            </a:r>
            <a:endParaRPr lang="en-US" sz="1200" b="1" dirty="0">
              <a:latin typeface="+mj-lt"/>
            </a:endParaRP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9F772E3F-0DEE-43CF-AC32-2238842F5931}"/>
              </a:ext>
            </a:extLst>
          </p:cNvPr>
          <p:cNvSpPr txBox="1"/>
          <p:nvPr/>
        </p:nvSpPr>
        <p:spPr>
          <a:xfrm>
            <a:off x="3949551" y="3872378"/>
            <a:ext cx="13123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1200" b="1" dirty="0" err="1">
                <a:latin typeface="+mj-lt"/>
              </a:rPr>
              <a:t>Chameleonicity</a:t>
            </a:r>
            <a:endParaRPr lang="en-US" sz="1200" b="1" dirty="0">
              <a:latin typeface="+mj-lt"/>
            </a:endParaRP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270EFB98-DDAD-4EBF-890E-88C4351D2D29}"/>
              </a:ext>
            </a:extLst>
          </p:cNvPr>
          <p:cNvSpPr txBox="1"/>
          <p:nvPr/>
        </p:nvSpPr>
        <p:spPr>
          <a:xfrm>
            <a:off x="5592704" y="3757195"/>
            <a:ext cx="210467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200" dirty="0">
                <a:latin typeface="+mj-lt"/>
              </a:rPr>
              <a:t>Solid </a:t>
            </a:r>
            <a:r>
              <a:rPr lang="sv-SE" sz="1200" dirty="0" err="1">
                <a:latin typeface="+mj-lt"/>
              </a:rPr>
              <a:t>state</a:t>
            </a:r>
            <a:r>
              <a:rPr lang="sv-SE" sz="1200" dirty="0">
                <a:latin typeface="+mj-lt"/>
              </a:rPr>
              <a:t> </a:t>
            </a:r>
            <a:r>
              <a:rPr lang="sv-SE" sz="1200" dirty="0" err="1">
                <a:latin typeface="+mj-lt"/>
              </a:rPr>
              <a:t>properties</a:t>
            </a:r>
            <a:r>
              <a:rPr lang="sv-SE" sz="1200" dirty="0">
                <a:latin typeface="+mj-lt"/>
              </a:rPr>
              <a:t>, </a:t>
            </a:r>
            <a:r>
              <a:rPr lang="sv-SE" sz="1200" i="1" dirty="0">
                <a:latin typeface="+mj-lt"/>
              </a:rPr>
              <a:t>in </a:t>
            </a:r>
            <a:r>
              <a:rPr lang="sv-SE" sz="1200" i="1" dirty="0" err="1">
                <a:latin typeface="+mj-lt"/>
              </a:rPr>
              <a:t>silico</a:t>
            </a:r>
            <a:r>
              <a:rPr lang="sv-SE" sz="1200" i="1" dirty="0">
                <a:latin typeface="+mj-lt"/>
              </a:rPr>
              <a:t> </a:t>
            </a:r>
            <a:r>
              <a:rPr lang="sv-SE" sz="1200" dirty="0" err="1">
                <a:latin typeface="+mj-lt"/>
              </a:rPr>
              <a:t>prediction</a:t>
            </a:r>
            <a:endParaRPr lang="en-US" sz="1200" dirty="0">
              <a:latin typeface="+mj-lt"/>
            </a:endParaRP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E2E8481A-2C68-42E8-BFD7-AB19E233C4B7}"/>
              </a:ext>
            </a:extLst>
          </p:cNvPr>
          <p:cNvSpPr txBox="1"/>
          <p:nvPr/>
        </p:nvSpPr>
        <p:spPr>
          <a:xfrm>
            <a:off x="5580881" y="3000625"/>
            <a:ext cx="210467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200" dirty="0" err="1">
                <a:latin typeface="+mj-lt"/>
              </a:rPr>
              <a:t>Permeability</a:t>
            </a:r>
            <a:endParaRPr lang="en-US" sz="1200" dirty="0">
              <a:latin typeface="+mj-lt"/>
            </a:endParaRP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0CD75DAC-B026-45B8-88D3-50E43C705A13}"/>
              </a:ext>
            </a:extLst>
          </p:cNvPr>
          <p:cNvSpPr txBox="1"/>
          <p:nvPr/>
        </p:nvSpPr>
        <p:spPr>
          <a:xfrm>
            <a:off x="5573261" y="2535084"/>
            <a:ext cx="20721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200" dirty="0" err="1">
                <a:latin typeface="+mj-lt"/>
              </a:rPr>
              <a:t>Solubility</a:t>
            </a:r>
            <a:r>
              <a:rPr lang="sv-SE" sz="1200" dirty="0">
                <a:latin typeface="+mj-lt"/>
              </a:rPr>
              <a:t>, non-</a:t>
            </a:r>
            <a:r>
              <a:rPr lang="sv-SE" sz="1200" dirty="0" err="1">
                <a:latin typeface="+mj-lt"/>
              </a:rPr>
              <a:t>specific</a:t>
            </a:r>
            <a:r>
              <a:rPr lang="sv-SE" sz="1200" dirty="0">
                <a:latin typeface="+mj-lt"/>
              </a:rPr>
              <a:t> </a:t>
            </a:r>
            <a:r>
              <a:rPr lang="sv-SE" sz="1200" dirty="0" err="1">
                <a:latin typeface="+mj-lt"/>
              </a:rPr>
              <a:t>binding</a:t>
            </a:r>
            <a:r>
              <a:rPr lang="sv-SE" sz="1200" dirty="0">
                <a:latin typeface="+mj-lt"/>
              </a:rPr>
              <a:t> </a:t>
            </a:r>
            <a:r>
              <a:rPr lang="sv-SE" sz="1200" i="1" dirty="0">
                <a:latin typeface="+mj-lt"/>
              </a:rPr>
              <a:t>in vitro</a:t>
            </a:r>
            <a:endParaRPr lang="en-US" sz="1200" i="1" dirty="0">
              <a:latin typeface="+mj-lt"/>
            </a:endParaRP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418E4474-FCB3-4203-9ABC-0F6EEC910712}"/>
              </a:ext>
            </a:extLst>
          </p:cNvPr>
          <p:cNvSpPr txBox="1"/>
          <p:nvPr/>
        </p:nvSpPr>
        <p:spPr>
          <a:xfrm>
            <a:off x="5573261" y="2242752"/>
            <a:ext cx="210467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200" dirty="0" err="1">
                <a:latin typeface="+mj-lt"/>
              </a:rPr>
              <a:t>Permeability</a:t>
            </a:r>
            <a:r>
              <a:rPr lang="sv-SE" sz="1200" dirty="0">
                <a:latin typeface="+mj-lt"/>
              </a:rPr>
              <a:t> </a:t>
            </a:r>
            <a:endParaRPr lang="en-US" sz="1200" dirty="0">
              <a:latin typeface="+mj-lt"/>
            </a:endParaRPr>
          </a:p>
        </p:txBody>
      </p:sp>
      <p:sp>
        <p:nvSpPr>
          <p:cNvPr id="88" name="Rectangle: Rounded Corners 87">
            <a:extLst>
              <a:ext uri="{FF2B5EF4-FFF2-40B4-BE49-F238E27FC236}">
                <a16:creationId xmlns:a16="http://schemas.microsoft.com/office/drawing/2014/main" id="{C877EA10-4BA8-46D1-B717-6378DBDD61FA}"/>
              </a:ext>
            </a:extLst>
          </p:cNvPr>
          <p:cNvSpPr/>
          <p:nvPr/>
        </p:nvSpPr>
        <p:spPr>
          <a:xfrm>
            <a:off x="7902022" y="1410154"/>
            <a:ext cx="3617982" cy="3856122"/>
          </a:xfrm>
          <a:prstGeom prst="roundRect">
            <a:avLst/>
          </a:prstGeom>
          <a:solidFill>
            <a:srgbClr val="F8F8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Title 2">
            <a:extLst>
              <a:ext uri="{FF2B5EF4-FFF2-40B4-BE49-F238E27FC236}">
                <a16:creationId xmlns:a16="http://schemas.microsoft.com/office/drawing/2014/main" id="{44C644C9-8C31-4FEC-AD7F-848951B34B2D}"/>
              </a:ext>
            </a:extLst>
          </p:cNvPr>
          <p:cNvSpPr txBox="1">
            <a:spLocks/>
          </p:cNvSpPr>
          <p:nvPr/>
        </p:nvSpPr>
        <p:spPr>
          <a:xfrm>
            <a:off x="8122027" y="1514476"/>
            <a:ext cx="3407823" cy="67457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800" kern="1200" spc="300">
                <a:solidFill>
                  <a:schemeClr val="tx2">
                    <a:alpha val="7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GB" sz="1800" b="1" spc="0" dirty="0">
                <a:solidFill>
                  <a:srgbClr val="3E8163">
                    <a:alpha val="70000"/>
                  </a:srgbClr>
                </a:solidFill>
              </a:rPr>
              <a:t>What is needed to support PROTAC clinical translation?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FA93987D-6C53-499E-A6DC-B7A9600DB1CC}"/>
              </a:ext>
            </a:extLst>
          </p:cNvPr>
          <p:cNvSpPr txBox="1"/>
          <p:nvPr/>
        </p:nvSpPr>
        <p:spPr>
          <a:xfrm>
            <a:off x="8122027" y="2442777"/>
            <a:ext cx="3323656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latin typeface="+mj-lt"/>
              </a:rPr>
              <a:t>Robust methods </a:t>
            </a:r>
            <a:r>
              <a:rPr lang="en-US" sz="1400" dirty="0">
                <a:latin typeface="+mj-lt"/>
              </a:rPr>
              <a:t>for reliable characterization</a:t>
            </a:r>
          </a:p>
          <a:p>
            <a:endParaRPr lang="en-US" sz="1400" dirty="0">
              <a:latin typeface="+mj-lt"/>
            </a:endParaRPr>
          </a:p>
          <a:p>
            <a:endParaRPr lang="en-US" sz="1400" dirty="0">
              <a:latin typeface="+mj-lt"/>
            </a:endParaRPr>
          </a:p>
          <a:p>
            <a:r>
              <a:rPr lang="en-US" sz="1400" dirty="0">
                <a:latin typeface="+mj-lt"/>
              </a:rPr>
              <a:t>Defining the </a:t>
            </a:r>
            <a:r>
              <a:rPr lang="en-US" sz="1400" b="1" dirty="0">
                <a:latin typeface="+mj-lt"/>
              </a:rPr>
              <a:t>limiting processes in intestinal absorption</a:t>
            </a:r>
          </a:p>
          <a:p>
            <a:endParaRPr lang="en-US" sz="1400" dirty="0">
              <a:latin typeface="+mj-lt"/>
            </a:endParaRPr>
          </a:p>
          <a:p>
            <a:endParaRPr lang="en-US" sz="1400" dirty="0">
              <a:latin typeface="+mj-lt"/>
            </a:endParaRPr>
          </a:p>
          <a:p>
            <a:r>
              <a:rPr lang="en-US" sz="1400" b="1" dirty="0">
                <a:latin typeface="+mj-lt"/>
              </a:rPr>
              <a:t>Tailored oral drug delivery strategies</a:t>
            </a:r>
            <a:r>
              <a:rPr lang="en-US" sz="1400" dirty="0">
                <a:latin typeface="+mj-lt"/>
              </a:rPr>
              <a:t> for enhanced bioavailability</a:t>
            </a:r>
          </a:p>
        </p:txBody>
      </p:sp>
    </p:spTree>
    <p:extLst>
      <p:ext uri="{BB962C8B-B14F-4D97-AF65-F5344CB8AC3E}">
        <p14:creationId xmlns:p14="http://schemas.microsoft.com/office/powerpoint/2010/main" val="38718194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323BD8-21E2-367B-3BDB-FD456F7AFA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D734C8A4-EAB3-2C42-9D99-EB1E115E737B}"/>
              </a:ext>
            </a:extLst>
          </p:cNvPr>
          <p:cNvSpPr/>
          <p:nvPr/>
        </p:nvSpPr>
        <p:spPr>
          <a:xfrm>
            <a:off x="10769600" y="5528733"/>
            <a:ext cx="992516" cy="863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A2CCF11-9A7B-AB62-E84B-98DB02D9F2DC}"/>
              </a:ext>
            </a:extLst>
          </p:cNvPr>
          <p:cNvSpPr/>
          <p:nvPr/>
        </p:nvSpPr>
        <p:spPr>
          <a:xfrm>
            <a:off x="429884" y="386350"/>
            <a:ext cx="10879666" cy="1296129"/>
          </a:xfrm>
          <a:prstGeom prst="rect">
            <a:avLst/>
          </a:prstGeom>
          <a:solidFill>
            <a:srgbClr val="F2F2F2">
              <a:alpha val="2196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32705F7-DC4F-FF41-9030-A319115DF85A}"/>
              </a:ext>
            </a:extLst>
          </p:cNvPr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3E8163">
              <a:alpha val="76863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 b="1" dirty="0">
              <a:solidFill>
                <a:schemeClr val="bg1"/>
              </a:solidFill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5A5D4F54-1EF3-DD98-A08B-B98A5CE9FF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21331" y="1537976"/>
            <a:ext cx="9372070" cy="3782046"/>
          </a:xfrm>
        </p:spPr>
        <p:txBody>
          <a:bodyPr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b="1" dirty="0">
                <a:solidFill>
                  <a:schemeClr val="bg1"/>
                </a:solidFill>
              </a:rPr>
              <a:t>What are the true intestinal absorption barriers for PROTACs?</a:t>
            </a:r>
            <a:br>
              <a:rPr lang="en-US" b="1" dirty="0">
                <a:solidFill>
                  <a:schemeClr val="bg1"/>
                </a:solidFill>
              </a:rPr>
            </a:br>
            <a:br>
              <a:rPr lang="en-US" b="1" dirty="0">
                <a:solidFill>
                  <a:schemeClr val="bg1"/>
                </a:solidFill>
              </a:rPr>
            </a:br>
            <a:br>
              <a:rPr lang="en-US" b="1" dirty="0">
                <a:solidFill>
                  <a:schemeClr val="bg1"/>
                </a:solidFill>
              </a:rPr>
            </a:br>
            <a:r>
              <a:rPr lang="en-US" b="1" dirty="0">
                <a:solidFill>
                  <a:schemeClr val="bg1"/>
                </a:solidFill>
              </a:rPr>
              <a:t>How do PROTAC colloids affect intestinal absorption?</a:t>
            </a:r>
            <a:br>
              <a:rPr lang="en-US" b="1" dirty="0">
                <a:solidFill>
                  <a:schemeClr val="bg1"/>
                </a:solidFill>
              </a:rPr>
            </a:br>
            <a:br>
              <a:rPr lang="en-US" b="1" dirty="0">
                <a:solidFill>
                  <a:schemeClr val="bg1"/>
                </a:solidFill>
              </a:rPr>
            </a:br>
            <a:br>
              <a:rPr lang="en-US" b="1" dirty="0">
                <a:solidFill>
                  <a:schemeClr val="bg1"/>
                </a:solidFill>
              </a:rPr>
            </a:br>
            <a:r>
              <a:rPr lang="en-US" b="1" dirty="0">
                <a:solidFill>
                  <a:schemeClr val="bg1"/>
                </a:solidFill>
              </a:rPr>
              <a:t>What can we learn from this for rational formulation development? </a:t>
            </a: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8A96024-8D7A-1A55-A5C8-B01A311A9E7C}"/>
              </a:ext>
            </a:extLst>
          </p:cNvPr>
          <p:cNvSpPr/>
          <p:nvPr/>
        </p:nvSpPr>
        <p:spPr>
          <a:xfrm>
            <a:off x="1498599" y="1282900"/>
            <a:ext cx="9271001" cy="1296130"/>
          </a:xfrm>
          <a:prstGeom prst="rect">
            <a:avLst/>
          </a:prstGeom>
          <a:solidFill>
            <a:srgbClr val="F2F2F2">
              <a:alpha val="2196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CA32BBC-C857-4B99-D700-8585DAEBE11D}"/>
              </a:ext>
            </a:extLst>
          </p:cNvPr>
          <p:cNvSpPr/>
          <p:nvPr/>
        </p:nvSpPr>
        <p:spPr>
          <a:xfrm>
            <a:off x="1498598" y="2785242"/>
            <a:ext cx="9271001" cy="1296130"/>
          </a:xfrm>
          <a:prstGeom prst="rect">
            <a:avLst/>
          </a:prstGeom>
          <a:solidFill>
            <a:srgbClr val="F2F2F2">
              <a:alpha val="2196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D39CC3F-063C-A1CD-0A0F-9FCE824F3EA5}"/>
              </a:ext>
            </a:extLst>
          </p:cNvPr>
          <p:cNvSpPr/>
          <p:nvPr/>
        </p:nvSpPr>
        <p:spPr>
          <a:xfrm>
            <a:off x="1498599" y="4293476"/>
            <a:ext cx="9271001" cy="1296130"/>
          </a:xfrm>
          <a:prstGeom prst="rect">
            <a:avLst/>
          </a:prstGeom>
          <a:solidFill>
            <a:srgbClr val="F2F2F2">
              <a:alpha val="2196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11943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055429-1EF7-800E-ED00-D68CACB771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ADD82485-EAC3-08D3-D59B-4B28DA0F7AB5}"/>
              </a:ext>
            </a:extLst>
          </p:cNvPr>
          <p:cNvSpPr/>
          <p:nvPr/>
        </p:nvSpPr>
        <p:spPr>
          <a:xfrm>
            <a:off x="9981230" y="0"/>
            <a:ext cx="2210770" cy="2463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1F035D8-D8A7-1556-BB1A-3F2929DABBAF}"/>
              </a:ext>
            </a:extLst>
          </p:cNvPr>
          <p:cNvSpPr/>
          <p:nvPr/>
        </p:nvSpPr>
        <p:spPr>
          <a:xfrm>
            <a:off x="10625667" y="5376333"/>
            <a:ext cx="1236133" cy="115146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7FC8955-748D-352D-E591-3F2FF8AF628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8015" y="297166"/>
            <a:ext cx="8791451" cy="645772"/>
          </a:xfrm>
        </p:spPr>
        <p:txBody>
          <a:bodyPr anchor="ctr">
            <a:noAutofit/>
          </a:bodyPr>
          <a:lstStyle/>
          <a:p>
            <a:pPr algn="l"/>
            <a:r>
              <a:rPr lang="en-GB" sz="2400" b="1" dirty="0">
                <a:solidFill>
                  <a:srgbClr val="3E8163">
                    <a:alpha val="70000"/>
                  </a:srgbClr>
                </a:solidFill>
              </a:rPr>
              <a:t>Outline – From characterization to formulation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BBD61BDF-4479-AA1D-7DF2-49584C5A5F7D}"/>
              </a:ext>
            </a:extLst>
          </p:cNvPr>
          <p:cNvCxnSpPr/>
          <p:nvPr/>
        </p:nvCxnSpPr>
        <p:spPr>
          <a:xfrm>
            <a:off x="71021" y="993740"/>
            <a:ext cx="7998781" cy="0"/>
          </a:xfrm>
          <a:prstGeom prst="line">
            <a:avLst/>
          </a:prstGeom>
          <a:ln w="12700">
            <a:solidFill>
              <a:srgbClr val="3E816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>
            <a:extLst>
              <a:ext uri="{FF2B5EF4-FFF2-40B4-BE49-F238E27FC236}">
                <a16:creationId xmlns:a16="http://schemas.microsoft.com/office/drawing/2014/main" id="{60981CB7-2C19-FAD9-A2C0-2055F6D4E6A8}"/>
              </a:ext>
            </a:extLst>
          </p:cNvPr>
          <p:cNvSpPr txBox="1"/>
          <p:nvPr/>
        </p:nvSpPr>
        <p:spPr>
          <a:xfrm>
            <a:off x="11403304" y="6403518"/>
            <a:ext cx="55050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1600" dirty="0">
                <a:solidFill>
                  <a:schemeClr val="accent4"/>
                </a:solidFill>
              </a:rPr>
              <a:t>5</a:t>
            </a:r>
            <a:endParaRPr lang="en-US" sz="1600" dirty="0">
              <a:solidFill>
                <a:schemeClr val="accent4"/>
              </a:solidFill>
            </a:endParaRP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0210B218-BF05-5799-BD93-3334941B0367}"/>
              </a:ext>
            </a:extLst>
          </p:cNvPr>
          <p:cNvSpPr/>
          <p:nvPr/>
        </p:nvSpPr>
        <p:spPr>
          <a:xfrm>
            <a:off x="1007811" y="1983289"/>
            <a:ext cx="3005667" cy="3629707"/>
          </a:xfrm>
          <a:prstGeom prst="roundRect">
            <a:avLst/>
          </a:prstGeom>
          <a:solidFill>
            <a:srgbClr val="F8F8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: Rounded Corners 27">
            <a:extLst>
              <a:ext uri="{FF2B5EF4-FFF2-40B4-BE49-F238E27FC236}">
                <a16:creationId xmlns:a16="http://schemas.microsoft.com/office/drawing/2014/main" id="{EBB7292D-02DA-EFF8-05DD-B9201A6ACFCC}"/>
              </a:ext>
            </a:extLst>
          </p:cNvPr>
          <p:cNvSpPr/>
          <p:nvPr/>
        </p:nvSpPr>
        <p:spPr>
          <a:xfrm>
            <a:off x="4549537" y="1983288"/>
            <a:ext cx="3005667" cy="3629708"/>
          </a:xfrm>
          <a:prstGeom prst="roundRect">
            <a:avLst/>
          </a:prstGeom>
          <a:solidFill>
            <a:srgbClr val="F8F8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9" name="Graphic 28" descr="Gauge with solid fill">
            <a:extLst>
              <a:ext uri="{FF2B5EF4-FFF2-40B4-BE49-F238E27FC236}">
                <a16:creationId xmlns:a16="http://schemas.microsoft.com/office/drawing/2014/main" id="{9E9ABA59-319A-133C-3F47-DFC0DFCF773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72344" y="1983288"/>
            <a:ext cx="648267" cy="648267"/>
          </a:xfrm>
          <a:prstGeom prst="rect">
            <a:avLst/>
          </a:prstGeom>
        </p:spPr>
      </p:pic>
      <p:sp>
        <p:nvSpPr>
          <p:cNvPr id="36" name="Title 2">
            <a:extLst>
              <a:ext uri="{FF2B5EF4-FFF2-40B4-BE49-F238E27FC236}">
                <a16:creationId xmlns:a16="http://schemas.microsoft.com/office/drawing/2014/main" id="{0F77A80E-E51E-A06F-2A5E-F8979C373A29}"/>
              </a:ext>
            </a:extLst>
          </p:cNvPr>
          <p:cNvSpPr txBox="1">
            <a:spLocks/>
          </p:cNvSpPr>
          <p:nvPr/>
        </p:nvSpPr>
        <p:spPr>
          <a:xfrm>
            <a:off x="1902505" y="2089598"/>
            <a:ext cx="2442747" cy="52036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800" kern="1200" spc="300">
                <a:solidFill>
                  <a:schemeClr val="tx2">
                    <a:alpha val="7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GB" sz="1600" b="1" spc="0" dirty="0">
                <a:solidFill>
                  <a:srgbClr val="3E8163">
                    <a:alpha val="70000"/>
                  </a:srgbClr>
                </a:solidFill>
              </a:rPr>
              <a:t>Biopharmaceutics</a:t>
            </a:r>
          </a:p>
          <a:p>
            <a:pPr algn="l"/>
            <a:r>
              <a:rPr lang="en-GB" sz="1600" b="1" spc="0" dirty="0">
                <a:solidFill>
                  <a:srgbClr val="3E8163">
                    <a:alpha val="70000"/>
                  </a:srgbClr>
                </a:solidFill>
              </a:rPr>
              <a:t>characterization</a:t>
            </a:r>
          </a:p>
        </p:txBody>
      </p:sp>
      <p:sp>
        <p:nvSpPr>
          <p:cNvPr id="38" name="Title 2">
            <a:extLst>
              <a:ext uri="{FF2B5EF4-FFF2-40B4-BE49-F238E27FC236}">
                <a16:creationId xmlns:a16="http://schemas.microsoft.com/office/drawing/2014/main" id="{91A7EB28-6224-9AB5-7827-AA5956CC96B0}"/>
              </a:ext>
            </a:extLst>
          </p:cNvPr>
          <p:cNvSpPr txBox="1">
            <a:spLocks/>
          </p:cNvSpPr>
          <p:nvPr/>
        </p:nvSpPr>
        <p:spPr>
          <a:xfrm>
            <a:off x="5454692" y="2117425"/>
            <a:ext cx="2442747" cy="54195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800" kern="1200" spc="300">
                <a:solidFill>
                  <a:schemeClr val="tx2">
                    <a:alpha val="7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GB" sz="1600" b="1" spc="0" dirty="0">
                <a:solidFill>
                  <a:srgbClr val="3E8163">
                    <a:alpha val="70000"/>
                  </a:srgbClr>
                </a:solidFill>
              </a:rPr>
              <a:t>PROTAC colloidal dynamics</a:t>
            </a:r>
          </a:p>
        </p:txBody>
      </p:sp>
      <p:sp>
        <p:nvSpPr>
          <p:cNvPr id="40" name="Title 2">
            <a:extLst>
              <a:ext uri="{FF2B5EF4-FFF2-40B4-BE49-F238E27FC236}">
                <a16:creationId xmlns:a16="http://schemas.microsoft.com/office/drawing/2014/main" id="{208AB14B-D6B8-9C61-0EBC-03796824CFB0}"/>
              </a:ext>
            </a:extLst>
          </p:cNvPr>
          <p:cNvSpPr txBox="1">
            <a:spLocks/>
          </p:cNvSpPr>
          <p:nvPr/>
        </p:nvSpPr>
        <p:spPr>
          <a:xfrm>
            <a:off x="1151183" y="2861444"/>
            <a:ext cx="2767622" cy="269590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800" kern="1200" spc="300">
                <a:solidFill>
                  <a:schemeClr val="tx2">
                    <a:alpha val="7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en-GB" sz="1400" b="1" spc="0" dirty="0">
                <a:solidFill>
                  <a:schemeClr val="tx1">
                    <a:alpha val="70000"/>
                  </a:schemeClr>
                </a:solidFill>
              </a:rPr>
              <a:t>Biopharmaceutics toolbox for PROTACs</a:t>
            </a:r>
          </a:p>
          <a:p>
            <a:pPr algn="l">
              <a:lnSpc>
                <a:spcPct val="150000"/>
              </a:lnSpc>
            </a:pPr>
            <a:r>
              <a:rPr lang="en-GB" sz="1200" i="1" spc="0" dirty="0">
                <a:solidFill>
                  <a:schemeClr val="tx1">
                    <a:alpha val="70000"/>
                  </a:schemeClr>
                </a:solidFill>
              </a:rPr>
              <a:t>in vivo </a:t>
            </a:r>
            <a:r>
              <a:rPr lang="en-GB" sz="1200" spc="0" dirty="0">
                <a:solidFill>
                  <a:schemeClr val="tx1">
                    <a:alpha val="70000"/>
                  </a:schemeClr>
                </a:solidFill>
              </a:rPr>
              <a:t>and </a:t>
            </a:r>
            <a:r>
              <a:rPr lang="en-GB" sz="1200" i="1" spc="0" dirty="0">
                <a:solidFill>
                  <a:schemeClr val="tx1">
                    <a:alpha val="70000"/>
                  </a:schemeClr>
                </a:solidFill>
              </a:rPr>
              <a:t>in vitro </a:t>
            </a:r>
            <a:r>
              <a:rPr lang="en-GB" sz="1200" spc="0" dirty="0">
                <a:solidFill>
                  <a:schemeClr val="tx1">
                    <a:alpha val="70000"/>
                  </a:schemeClr>
                </a:solidFill>
              </a:rPr>
              <a:t>assays</a:t>
            </a:r>
          </a:p>
          <a:p>
            <a:pPr algn="l">
              <a:lnSpc>
                <a:spcPct val="150000"/>
              </a:lnSpc>
            </a:pPr>
            <a:endParaRPr lang="en-GB" sz="1400" b="1" spc="0" dirty="0">
              <a:solidFill>
                <a:schemeClr val="tx1">
                  <a:alpha val="70000"/>
                </a:schemeClr>
              </a:solidFill>
            </a:endParaRPr>
          </a:p>
          <a:p>
            <a:pPr algn="l">
              <a:lnSpc>
                <a:spcPct val="150000"/>
              </a:lnSpc>
            </a:pPr>
            <a:r>
              <a:rPr lang="en-GB" sz="1400" b="1" spc="0" dirty="0">
                <a:solidFill>
                  <a:schemeClr val="tx1">
                    <a:alpha val="70000"/>
                  </a:schemeClr>
                </a:solidFill>
              </a:rPr>
              <a:t>Comprehensive PROTAC characterization</a:t>
            </a:r>
          </a:p>
          <a:p>
            <a:pPr algn="l">
              <a:lnSpc>
                <a:spcPct val="150000"/>
              </a:lnSpc>
            </a:pPr>
            <a:r>
              <a:rPr lang="en-GB" sz="1200" spc="0" dirty="0">
                <a:solidFill>
                  <a:schemeClr val="tx1">
                    <a:alpha val="70000"/>
                  </a:schemeClr>
                </a:solidFill>
              </a:rPr>
              <a:t>Identifying absorption-limiting processes at clinically relevant doses</a:t>
            </a:r>
          </a:p>
          <a:p>
            <a:pPr algn="l">
              <a:lnSpc>
                <a:spcPct val="150000"/>
              </a:lnSpc>
            </a:pPr>
            <a:endParaRPr lang="en-GB" sz="1100" spc="0" dirty="0">
              <a:solidFill>
                <a:schemeClr val="tx1">
                  <a:alpha val="70000"/>
                </a:schemeClr>
              </a:solidFill>
            </a:endParaRPr>
          </a:p>
        </p:txBody>
      </p:sp>
      <p:sp>
        <p:nvSpPr>
          <p:cNvPr id="41" name="Title 2">
            <a:extLst>
              <a:ext uri="{FF2B5EF4-FFF2-40B4-BE49-F238E27FC236}">
                <a16:creationId xmlns:a16="http://schemas.microsoft.com/office/drawing/2014/main" id="{7CCB6E1A-E4EA-3E8F-B935-9EC8DD1B5DB5}"/>
              </a:ext>
            </a:extLst>
          </p:cNvPr>
          <p:cNvSpPr txBox="1">
            <a:spLocks/>
          </p:cNvSpPr>
          <p:nvPr/>
        </p:nvSpPr>
        <p:spPr>
          <a:xfrm>
            <a:off x="4668559" y="2881117"/>
            <a:ext cx="2767622" cy="259575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800" kern="1200" spc="300">
                <a:solidFill>
                  <a:schemeClr val="tx2">
                    <a:alpha val="7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en-GB" sz="1400" b="1" spc="0" dirty="0">
                <a:solidFill>
                  <a:schemeClr val="tx1">
                    <a:alpha val="70000"/>
                  </a:schemeClr>
                </a:solidFill>
              </a:rPr>
              <a:t>Mechanistic investigations of PROTAC luminal colloids</a:t>
            </a:r>
          </a:p>
          <a:p>
            <a:pPr algn="l">
              <a:lnSpc>
                <a:spcPct val="150000"/>
              </a:lnSpc>
            </a:pPr>
            <a:r>
              <a:rPr lang="en-GB" sz="1100" i="1" spc="0" dirty="0">
                <a:solidFill>
                  <a:schemeClr val="tx1">
                    <a:alpha val="70000"/>
                  </a:schemeClr>
                </a:solidFill>
              </a:rPr>
              <a:t>in vitro </a:t>
            </a:r>
            <a:r>
              <a:rPr lang="en-GB" sz="1100" spc="0" dirty="0">
                <a:solidFill>
                  <a:schemeClr val="tx1">
                    <a:alpha val="70000"/>
                  </a:schemeClr>
                </a:solidFill>
              </a:rPr>
              <a:t>physicochemical characterization</a:t>
            </a:r>
          </a:p>
          <a:p>
            <a:pPr algn="l">
              <a:lnSpc>
                <a:spcPct val="150000"/>
              </a:lnSpc>
            </a:pPr>
            <a:r>
              <a:rPr lang="en-GB" sz="1100" spc="0" dirty="0">
                <a:solidFill>
                  <a:schemeClr val="tx1">
                    <a:alpha val="70000"/>
                  </a:schemeClr>
                </a:solidFill>
              </a:rPr>
              <a:t>of luminal colloids</a:t>
            </a:r>
          </a:p>
          <a:p>
            <a:pPr algn="l">
              <a:lnSpc>
                <a:spcPct val="150000"/>
              </a:lnSpc>
            </a:pPr>
            <a:endParaRPr lang="en-GB" sz="1100" spc="0" dirty="0">
              <a:solidFill>
                <a:schemeClr val="tx1">
                  <a:alpha val="70000"/>
                </a:schemeClr>
              </a:solidFill>
            </a:endParaRPr>
          </a:p>
          <a:p>
            <a:pPr algn="l">
              <a:lnSpc>
                <a:spcPct val="150000"/>
              </a:lnSpc>
            </a:pPr>
            <a:r>
              <a:rPr lang="en-GB" sz="1100" i="1" spc="0" dirty="0">
                <a:solidFill>
                  <a:schemeClr val="tx1">
                    <a:alpha val="70000"/>
                  </a:schemeClr>
                </a:solidFill>
              </a:rPr>
              <a:t>in vivo </a:t>
            </a:r>
            <a:r>
              <a:rPr lang="en-GB" sz="1100" spc="0" dirty="0">
                <a:solidFill>
                  <a:schemeClr val="tx1">
                    <a:alpha val="70000"/>
                  </a:schemeClr>
                </a:solidFill>
              </a:rPr>
              <a:t>effects of luminal colloids on PROTAC intestinal absorption</a:t>
            </a:r>
          </a:p>
          <a:p>
            <a:pPr algn="l">
              <a:lnSpc>
                <a:spcPct val="150000"/>
              </a:lnSpc>
            </a:pPr>
            <a:endParaRPr lang="en-GB" sz="1100" spc="0" dirty="0">
              <a:solidFill>
                <a:schemeClr val="tx1">
                  <a:alpha val="70000"/>
                </a:schemeClr>
              </a:solidFill>
            </a:endParaRPr>
          </a:p>
          <a:p>
            <a:pPr algn="l">
              <a:lnSpc>
                <a:spcPct val="150000"/>
              </a:lnSpc>
            </a:pPr>
            <a:endParaRPr lang="en-GB" sz="1100" spc="0" dirty="0">
              <a:solidFill>
                <a:schemeClr val="tx1">
                  <a:alpha val="70000"/>
                </a:schemeClr>
              </a:solidFill>
            </a:endParaRPr>
          </a:p>
          <a:p>
            <a:pPr algn="l">
              <a:lnSpc>
                <a:spcPct val="150000"/>
              </a:lnSpc>
            </a:pPr>
            <a:endParaRPr lang="en-GB" sz="1100" spc="0" dirty="0">
              <a:solidFill>
                <a:schemeClr val="tx1">
                  <a:alpha val="70000"/>
                </a:schemeClr>
              </a:solidFill>
            </a:endParaRPr>
          </a:p>
        </p:txBody>
      </p:sp>
      <p:sp>
        <p:nvSpPr>
          <p:cNvPr id="9" name="Title 2">
            <a:extLst>
              <a:ext uri="{FF2B5EF4-FFF2-40B4-BE49-F238E27FC236}">
                <a16:creationId xmlns:a16="http://schemas.microsoft.com/office/drawing/2014/main" id="{570FD531-8DCF-1F9C-0029-CC8A82353914}"/>
              </a:ext>
            </a:extLst>
          </p:cNvPr>
          <p:cNvSpPr txBox="1">
            <a:spLocks/>
          </p:cNvSpPr>
          <p:nvPr/>
        </p:nvSpPr>
        <p:spPr>
          <a:xfrm>
            <a:off x="8426996" y="3024589"/>
            <a:ext cx="2767622" cy="174716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800" kern="1200" spc="300">
                <a:solidFill>
                  <a:schemeClr val="tx2">
                    <a:alpha val="7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endParaRPr lang="en-GB" sz="1100" spc="0" dirty="0">
              <a:solidFill>
                <a:schemeClr val="tx1">
                  <a:alpha val="70000"/>
                </a:schemeClr>
              </a:solidFill>
            </a:endParaRPr>
          </a:p>
        </p:txBody>
      </p:sp>
      <p:pic>
        <p:nvPicPr>
          <p:cNvPr id="22" name="Picture 21" descr="Image">
            <a:extLst>
              <a:ext uri="{FF2B5EF4-FFF2-40B4-BE49-F238E27FC236}">
                <a16:creationId xmlns:a16="http://schemas.microsoft.com/office/drawing/2014/main" id="{18061A79-26D1-AB38-236E-73BF725C2D7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88160" y="2143855"/>
            <a:ext cx="581135" cy="436281"/>
          </a:xfrm>
          <a:prstGeom prst="rect">
            <a:avLst/>
          </a:prstGeom>
        </p:spPr>
      </p:pic>
      <p:sp>
        <p:nvSpPr>
          <p:cNvPr id="31" name="Rectangle: Rounded Corners 30">
            <a:extLst>
              <a:ext uri="{FF2B5EF4-FFF2-40B4-BE49-F238E27FC236}">
                <a16:creationId xmlns:a16="http://schemas.microsoft.com/office/drawing/2014/main" id="{3A10E652-579A-3CD8-29E0-AE6B797110DE}"/>
              </a:ext>
            </a:extLst>
          </p:cNvPr>
          <p:cNvSpPr/>
          <p:nvPr/>
        </p:nvSpPr>
        <p:spPr>
          <a:xfrm>
            <a:off x="8091263" y="2038941"/>
            <a:ext cx="3005667" cy="3574055"/>
          </a:xfrm>
          <a:prstGeom prst="roundRect">
            <a:avLst/>
          </a:prstGeom>
          <a:solidFill>
            <a:srgbClr val="F8F8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Title 2">
            <a:extLst>
              <a:ext uri="{FF2B5EF4-FFF2-40B4-BE49-F238E27FC236}">
                <a16:creationId xmlns:a16="http://schemas.microsoft.com/office/drawing/2014/main" id="{B47B1AA9-B2BF-0F24-D62D-5454B60DB304}"/>
              </a:ext>
            </a:extLst>
          </p:cNvPr>
          <p:cNvSpPr txBox="1">
            <a:spLocks/>
          </p:cNvSpPr>
          <p:nvPr/>
        </p:nvSpPr>
        <p:spPr>
          <a:xfrm>
            <a:off x="8996418" y="2144707"/>
            <a:ext cx="2442747" cy="54195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800" kern="1200" spc="300">
                <a:solidFill>
                  <a:schemeClr val="tx2">
                    <a:alpha val="7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GB" sz="1600" b="1" spc="0" dirty="0">
                <a:solidFill>
                  <a:srgbClr val="3E8163">
                    <a:alpha val="70000"/>
                  </a:srgbClr>
                </a:solidFill>
              </a:rPr>
              <a:t>Formulation development</a:t>
            </a:r>
          </a:p>
        </p:txBody>
      </p:sp>
      <p:pic>
        <p:nvPicPr>
          <p:cNvPr id="42" name="Picture 59" descr="Pill - Free medical icons">
            <a:extLst>
              <a:ext uri="{FF2B5EF4-FFF2-40B4-BE49-F238E27FC236}">
                <a16:creationId xmlns:a16="http://schemas.microsoft.com/office/drawing/2014/main" id="{E688E6F4-9C9E-D174-2C08-C1E1302DD8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duotone>
              <a:prstClr val="black"/>
              <a:srgbClr val="3E8163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9400" y="2171985"/>
            <a:ext cx="487399" cy="4873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4" name="Title 2">
            <a:extLst>
              <a:ext uri="{FF2B5EF4-FFF2-40B4-BE49-F238E27FC236}">
                <a16:creationId xmlns:a16="http://schemas.microsoft.com/office/drawing/2014/main" id="{2D9F33BA-CDD0-37A3-5C15-DAA131E359A3}"/>
              </a:ext>
            </a:extLst>
          </p:cNvPr>
          <p:cNvSpPr txBox="1">
            <a:spLocks/>
          </p:cNvSpPr>
          <p:nvPr/>
        </p:nvSpPr>
        <p:spPr>
          <a:xfrm>
            <a:off x="8185936" y="2881117"/>
            <a:ext cx="2767622" cy="162162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800" kern="1200" spc="300">
                <a:solidFill>
                  <a:schemeClr val="tx2">
                    <a:alpha val="7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en-GB" sz="1400" b="1" spc="0" dirty="0">
                <a:solidFill>
                  <a:schemeClr val="tx1">
                    <a:alpha val="70000"/>
                  </a:schemeClr>
                </a:solidFill>
              </a:rPr>
              <a:t>Implications for formulation design </a:t>
            </a:r>
          </a:p>
          <a:p>
            <a:pPr algn="l">
              <a:lnSpc>
                <a:spcPct val="150000"/>
              </a:lnSpc>
            </a:pPr>
            <a:r>
              <a:rPr lang="en-GB" sz="1100" spc="0" dirty="0">
                <a:solidFill>
                  <a:schemeClr val="tx1">
                    <a:alpha val="70000"/>
                  </a:schemeClr>
                </a:solidFill>
              </a:rPr>
              <a:t>Case study – How Permeation Enhancers (PEs) boost intestinal absorption</a:t>
            </a:r>
          </a:p>
          <a:p>
            <a:pPr algn="l">
              <a:lnSpc>
                <a:spcPct val="150000"/>
              </a:lnSpc>
            </a:pPr>
            <a:endParaRPr lang="en-GB" sz="1100" spc="0" dirty="0">
              <a:solidFill>
                <a:schemeClr val="tx1">
                  <a:alpha val="7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48082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C743C760-0AE2-46AE-AC15-825CD159F309}"/>
              </a:ext>
            </a:extLst>
          </p:cNvPr>
          <p:cNvSpPr/>
          <p:nvPr/>
        </p:nvSpPr>
        <p:spPr>
          <a:xfrm>
            <a:off x="9981230" y="0"/>
            <a:ext cx="2210770" cy="2463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9993026-19E8-44AD-BAEC-7B83D1F6CC36}"/>
              </a:ext>
            </a:extLst>
          </p:cNvPr>
          <p:cNvSpPr/>
          <p:nvPr/>
        </p:nvSpPr>
        <p:spPr>
          <a:xfrm>
            <a:off x="10625667" y="5376333"/>
            <a:ext cx="1236133" cy="115146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8898439A-579B-8F4D-A5E7-CE3CCCF8F1C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8015" y="297166"/>
            <a:ext cx="8791451" cy="645772"/>
          </a:xfrm>
        </p:spPr>
        <p:txBody>
          <a:bodyPr anchor="ctr">
            <a:noAutofit/>
          </a:bodyPr>
          <a:lstStyle/>
          <a:p>
            <a:pPr algn="l"/>
            <a:r>
              <a:rPr lang="en-GB" sz="2400" b="1" dirty="0">
                <a:solidFill>
                  <a:srgbClr val="3E8163">
                    <a:alpha val="70000"/>
                  </a:srgbClr>
                </a:solidFill>
              </a:rPr>
              <a:t>What is governing PROTAC intestinal absorption?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17C21250-2ADD-4B50-9DAB-0F8DE888EE22}"/>
              </a:ext>
            </a:extLst>
          </p:cNvPr>
          <p:cNvCxnSpPr/>
          <p:nvPr/>
        </p:nvCxnSpPr>
        <p:spPr>
          <a:xfrm>
            <a:off x="71021" y="993740"/>
            <a:ext cx="7998781" cy="0"/>
          </a:xfrm>
          <a:prstGeom prst="line">
            <a:avLst/>
          </a:prstGeom>
          <a:ln w="12700">
            <a:solidFill>
              <a:srgbClr val="3E816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>
            <a:extLst>
              <a:ext uri="{FF2B5EF4-FFF2-40B4-BE49-F238E27FC236}">
                <a16:creationId xmlns:a16="http://schemas.microsoft.com/office/drawing/2014/main" id="{D6E2BAD0-7B70-4C20-BE2D-21DDCCF3FA0A}"/>
              </a:ext>
            </a:extLst>
          </p:cNvPr>
          <p:cNvSpPr txBox="1"/>
          <p:nvPr/>
        </p:nvSpPr>
        <p:spPr>
          <a:xfrm>
            <a:off x="11403304" y="6403518"/>
            <a:ext cx="55050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1600" dirty="0">
                <a:solidFill>
                  <a:schemeClr val="accent4"/>
                </a:solidFill>
              </a:rPr>
              <a:t>6</a:t>
            </a:r>
            <a:endParaRPr lang="en-US" sz="1600" dirty="0">
              <a:solidFill>
                <a:schemeClr val="accent4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2483154-EA62-4937-9D10-124C8B748CD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24442"/>
          <a:stretch/>
        </p:blipFill>
        <p:spPr>
          <a:xfrm>
            <a:off x="4068323" y="1777054"/>
            <a:ext cx="5254176" cy="3786324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95415104-0E75-4035-B029-261204842BD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671851" y="2031926"/>
            <a:ext cx="1545250" cy="361950"/>
          </a:xfrm>
          <a:prstGeom prst="rect">
            <a:avLst/>
          </a:prstGeom>
        </p:spPr>
      </p:pic>
      <p:pic>
        <p:nvPicPr>
          <p:cNvPr id="12" name="Graphic 11">
            <a:extLst>
              <a:ext uri="{FF2B5EF4-FFF2-40B4-BE49-F238E27FC236}">
                <a16:creationId xmlns:a16="http://schemas.microsoft.com/office/drawing/2014/main" id="{F9D61012-A057-4F9B-8AF5-50370453252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flipH="1">
            <a:off x="9733235" y="4232483"/>
            <a:ext cx="331774" cy="361950"/>
          </a:xfrm>
          <a:prstGeom prst="rect">
            <a:avLst/>
          </a:prstGeom>
        </p:spPr>
      </p:pic>
      <p:pic>
        <p:nvPicPr>
          <p:cNvPr id="14" name="Graphic 13">
            <a:extLst>
              <a:ext uri="{FF2B5EF4-FFF2-40B4-BE49-F238E27FC236}">
                <a16:creationId xmlns:a16="http://schemas.microsoft.com/office/drawing/2014/main" id="{C77ECE9B-832C-45FE-921B-4319CBBB2DA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750684" y="5319736"/>
            <a:ext cx="323850" cy="295275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0712B8E4-2139-4992-AED2-969BD5790C6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022867" y="3012541"/>
            <a:ext cx="257175" cy="247650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2ACDAC2F-7F6F-499C-89DF-D450A8B96FA9}"/>
              </a:ext>
            </a:extLst>
          </p:cNvPr>
          <p:cNvSpPr txBox="1"/>
          <p:nvPr/>
        </p:nvSpPr>
        <p:spPr>
          <a:xfrm>
            <a:off x="9560904" y="1469061"/>
            <a:ext cx="1946645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GB" sz="1300" b="1" spc="0" dirty="0">
                <a:solidFill>
                  <a:schemeClr val="tx1">
                    <a:alpha val="70000"/>
                  </a:schemeClr>
                </a:solidFill>
              </a:rPr>
              <a:t>Solubility/</a:t>
            </a:r>
          </a:p>
          <a:p>
            <a:pPr algn="l"/>
            <a:r>
              <a:rPr lang="en-GB" sz="1300" b="1" spc="0" dirty="0">
                <a:solidFill>
                  <a:schemeClr val="tx1">
                    <a:alpha val="70000"/>
                  </a:schemeClr>
                </a:solidFill>
              </a:rPr>
              <a:t>Dissolution states</a:t>
            </a:r>
          </a:p>
        </p:txBody>
      </p:sp>
      <p:pic>
        <p:nvPicPr>
          <p:cNvPr id="25" name="Graphic 24">
            <a:extLst>
              <a:ext uri="{FF2B5EF4-FFF2-40B4-BE49-F238E27FC236}">
                <a16:creationId xmlns:a16="http://schemas.microsoft.com/office/drawing/2014/main" id="{2A698632-01F9-4028-8434-69AC2050200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733235" y="2856691"/>
            <a:ext cx="103802" cy="655594"/>
          </a:xfrm>
          <a:prstGeom prst="rect">
            <a:avLst/>
          </a:prstGeom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3037120C-CE0F-4E16-A515-DB362CC7A7C2}"/>
              </a:ext>
            </a:extLst>
          </p:cNvPr>
          <p:cNvSpPr txBox="1"/>
          <p:nvPr/>
        </p:nvSpPr>
        <p:spPr>
          <a:xfrm>
            <a:off x="9560904" y="2456557"/>
            <a:ext cx="1946645" cy="3553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50000"/>
              </a:lnSpc>
            </a:pPr>
            <a:r>
              <a:rPr lang="en-GB" sz="1300" b="1" spc="0" dirty="0">
                <a:solidFill>
                  <a:schemeClr val="tx1">
                    <a:alpha val="70000"/>
                  </a:schemeClr>
                </a:solidFill>
              </a:rPr>
              <a:t>Permeability &amp; P-</a:t>
            </a:r>
            <a:r>
              <a:rPr lang="en-GB" sz="1300" b="1" spc="0" dirty="0" err="1">
                <a:solidFill>
                  <a:schemeClr val="tx1">
                    <a:alpha val="70000"/>
                  </a:schemeClr>
                </a:solidFill>
              </a:rPr>
              <a:t>gp</a:t>
            </a:r>
            <a:endParaRPr lang="en-GB" sz="1300" b="1" spc="0" dirty="0">
              <a:solidFill>
                <a:schemeClr val="tx1">
                  <a:alpha val="70000"/>
                </a:schemeClr>
              </a:solidFill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B604F19F-B6D1-4061-8C34-5AB264C72671}"/>
              </a:ext>
            </a:extLst>
          </p:cNvPr>
          <p:cNvSpPr txBox="1"/>
          <p:nvPr/>
        </p:nvSpPr>
        <p:spPr>
          <a:xfrm>
            <a:off x="9560904" y="3632227"/>
            <a:ext cx="2210770" cy="292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GB" sz="1300" b="1" spc="0" dirty="0">
                <a:solidFill>
                  <a:schemeClr val="tx1">
                    <a:alpha val="70000"/>
                  </a:schemeClr>
                </a:solidFill>
              </a:rPr>
              <a:t>Luminal degradation</a:t>
            </a:r>
          </a:p>
        </p:txBody>
      </p:sp>
      <p:pic>
        <p:nvPicPr>
          <p:cNvPr id="28" name="Graphic 27">
            <a:extLst>
              <a:ext uri="{FF2B5EF4-FFF2-40B4-BE49-F238E27FC236}">
                <a16:creationId xmlns:a16="http://schemas.microsoft.com/office/drawing/2014/main" id="{A25C58F9-E6FD-412B-B482-036FC15E131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9980005" y="4336120"/>
            <a:ext cx="133350" cy="133350"/>
          </a:xfrm>
          <a:prstGeom prst="rect">
            <a:avLst/>
          </a:prstGeom>
        </p:spPr>
      </p:pic>
      <p:sp>
        <p:nvSpPr>
          <p:cNvPr id="35" name="TextBox 34">
            <a:extLst>
              <a:ext uri="{FF2B5EF4-FFF2-40B4-BE49-F238E27FC236}">
                <a16:creationId xmlns:a16="http://schemas.microsoft.com/office/drawing/2014/main" id="{87F504E8-EC56-4DDB-A80D-8E80DD88399D}"/>
              </a:ext>
            </a:extLst>
          </p:cNvPr>
          <p:cNvSpPr txBox="1"/>
          <p:nvPr/>
        </p:nvSpPr>
        <p:spPr>
          <a:xfrm>
            <a:off x="9560904" y="4752132"/>
            <a:ext cx="2302247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GB" sz="1300" b="1" spc="0" dirty="0">
                <a:solidFill>
                  <a:schemeClr val="tx1">
                    <a:alpha val="70000"/>
                  </a:schemeClr>
                </a:solidFill>
              </a:rPr>
              <a:t>CYP3A-mediated metabolism</a:t>
            </a:r>
          </a:p>
        </p:txBody>
      </p:sp>
      <p:pic>
        <p:nvPicPr>
          <p:cNvPr id="37" name="Graphic 36">
            <a:extLst>
              <a:ext uri="{FF2B5EF4-FFF2-40B4-BE49-F238E27FC236}">
                <a16:creationId xmlns:a16="http://schemas.microsoft.com/office/drawing/2014/main" id="{B72CF2CF-63EF-466A-8614-438D99EF311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9797715" y="5314377"/>
            <a:ext cx="133350" cy="133350"/>
          </a:xfrm>
          <a:prstGeom prst="rect">
            <a:avLst/>
          </a:prstGeom>
        </p:spPr>
      </p:pic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5575F3B8-03AF-131D-38E6-B49FDC30821F}"/>
              </a:ext>
            </a:extLst>
          </p:cNvPr>
          <p:cNvSpPr/>
          <p:nvPr/>
        </p:nvSpPr>
        <p:spPr>
          <a:xfrm>
            <a:off x="412152" y="1933756"/>
            <a:ext cx="3005667" cy="3574059"/>
          </a:xfrm>
          <a:prstGeom prst="roundRect">
            <a:avLst/>
          </a:prstGeom>
          <a:solidFill>
            <a:srgbClr val="F8F8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Graphic 15" descr="Gauge with solid fill">
            <a:extLst>
              <a:ext uri="{FF2B5EF4-FFF2-40B4-BE49-F238E27FC236}">
                <a16:creationId xmlns:a16="http://schemas.microsoft.com/office/drawing/2014/main" id="{63B5B737-08E7-E333-4E16-6DDA972D698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76685" y="1933755"/>
            <a:ext cx="648267" cy="648267"/>
          </a:xfrm>
          <a:prstGeom prst="rect">
            <a:avLst/>
          </a:prstGeom>
        </p:spPr>
      </p:pic>
      <p:sp>
        <p:nvSpPr>
          <p:cNvPr id="24" name="Title 2">
            <a:extLst>
              <a:ext uri="{FF2B5EF4-FFF2-40B4-BE49-F238E27FC236}">
                <a16:creationId xmlns:a16="http://schemas.microsoft.com/office/drawing/2014/main" id="{D292A0B9-4CFE-2BC3-19B4-F1024C7BAFED}"/>
              </a:ext>
            </a:extLst>
          </p:cNvPr>
          <p:cNvSpPr txBox="1">
            <a:spLocks/>
          </p:cNvSpPr>
          <p:nvPr/>
        </p:nvSpPr>
        <p:spPr>
          <a:xfrm>
            <a:off x="1306846" y="2040065"/>
            <a:ext cx="2442747" cy="52036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800" kern="1200" spc="300">
                <a:solidFill>
                  <a:schemeClr val="tx2">
                    <a:alpha val="7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GB" sz="1600" b="1" spc="0" dirty="0">
                <a:solidFill>
                  <a:srgbClr val="3E8163">
                    <a:alpha val="70000"/>
                  </a:srgbClr>
                </a:solidFill>
              </a:rPr>
              <a:t>Biopharmaceutics</a:t>
            </a:r>
          </a:p>
          <a:p>
            <a:pPr algn="l"/>
            <a:r>
              <a:rPr lang="en-GB" sz="1600" b="1" spc="0" dirty="0">
                <a:solidFill>
                  <a:srgbClr val="3E8163">
                    <a:alpha val="70000"/>
                  </a:srgbClr>
                </a:solidFill>
              </a:rPr>
              <a:t>characterization</a:t>
            </a:r>
          </a:p>
        </p:txBody>
      </p:sp>
      <p:sp>
        <p:nvSpPr>
          <p:cNvPr id="29" name="Title 2">
            <a:extLst>
              <a:ext uri="{FF2B5EF4-FFF2-40B4-BE49-F238E27FC236}">
                <a16:creationId xmlns:a16="http://schemas.microsoft.com/office/drawing/2014/main" id="{89089C62-0D9D-E4CA-70EF-F17FD56EBC1B}"/>
              </a:ext>
            </a:extLst>
          </p:cNvPr>
          <p:cNvSpPr txBox="1">
            <a:spLocks/>
          </p:cNvSpPr>
          <p:nvPr/>
        </p:nvSpPr>
        <p:spPr>
          <a:xfrm>
            <a:off x="555524" y="2811911"/>
            <a:ext cx="2767622" cy="269590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800" kern="1200" spc="300">
                <a:solidFill>
                  <a:schemeClr val="tx2">
                    <a:alpha val="7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en-GB" sz="1400" b="1" spc="0" dirty="0">
                <a:solidFill>
                  <a:schemeClr val="tx1">
                    <a:alpha val="70000"/>
                  </a:schemeClr>
                </a:solidFill>
              </a:rPr>
              <a:t>Biopharmaceutics toolbox for PROTACs</a:t>
            </a:r>
          </a:p>
          <a:p>
            <a:pPr algn="l">
              <a:lnSpc>
                <a:spcPct val="150000"/>
              </a:lnSpc>
            </a:pPr>
            <a:r>
              <a:rPr lang="en-GB" sz="1200" i="1" spc="0" dirty="0">
                <a:solidFill>
                  <a:schemeClr val="tx1">
                    <a:alpha val="70000"/>
                  </a:schemeClr>
                </a:solidFill>
              </a:rPr>
              <a:t>in vivo </a:t>
            </a:r>
            <a:r>
              <a:rPr lang="en-GB" sz="1200" spc="0" dirty="0">
                <a:solidFill>
                  <a:schemeClr val="tx1">
                    <a:alpha val="70000"/>
                  </a:schemeClr>
                </a:solidFill>
              </a:rPr>
              <a:t>and </a:t>
            </a:r>
            <a:r>
              <a:rPr lang="en-GB" sz="1200" i="1" spc="0" dirty="0">
                <a:solidFill>
                  <a:schemeClr val="tx1">
                    <a:alpha val="70000"/>
                  </a:schemeClr>
                </a:solidFill>
              </a:rPr>
              <a:t>in vitro </a:t>
            </a:r>
            <a:r>
              <a:rPr lang="en-GB" sz="1200" spc="0" dirty="0">
                <a:solidFill>
                  <a:schemeClr val="tx1">
                    <a:alpha val="70000"/>
                  </a:schemeClr>
                </a:solidFill>
              </a:rPr>
              <a:t>assays</a:t>
            </a:r>
          </a:p>
          <a:p>
            <a:pPr algn="l">
              <a:lnSpc>
                <a:spcPct val="150000"/>
              </a:lnSpc>
            </a:pPr>
            <a:endParaRPr lang="en-GB" sz="1400" b="1" spc="0" dirty="0">
              <a:solidFill>
                <a:schemeClr val="tx1">
                  <a:alpha val="70000"/>
                </a:schemeClr>
              </a:solidFill>
            </a:endParaRPr>
          </a:p>
          <a:p>
            <a:pPr algn="l">
              <a:lnSpc>
                <a:spcPct val="150000"/>
              </a:lnSpc>
            </a:pPr>
            <a:r>
              <a:rPr lang="en-GB" sz="1400" b="1" spc="0" dirty="0">
                <a:solidFill>
                  <a:schemeClr val="tx1">
                    <a:alpha val="70000"/>
                  </a:schemeClr>
                </a:solidFill>
              </a:rPr>
              <a:t>Comprehensive PROTAC characterization</a:t>
            </a:r>
          </a:p>
          <a:p>
            <a:pPr algn="l">
              <a:lnSpc>
                <a:spcPct val="150000"/>
              </a:lnSpc>
            </a:pPr>
            <a:r>
              <a:rPr lang="en-GB" sz="1200" spc="0" dirty="0">
                <a:solidFill>
                  <a:schemeClr val="tx1">
                    <a:alpha val="70000"/>
                  </a:schemeClr>
                </a:solidFill>
              </a:rPr>
              <a:t>Identifying absorption-limiting processes at clinically relevant doses</a:t>
            </a:r>
          </a:p>
          <a:p>
            <a:pPr algn="l">
              <a:lnSpc>
                <a:spcPct val="150000"/>
              </a:lnSpc>
            </a:pPr>
            <a:endParaRPr lang="en-GB" sz="1100" spc="0" dirty="0">
              <a:solidFill>
                <a:schemeClr val="tx1">
                  <a:alpha val="7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088685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25F658-EAD4-95F2-96DB-2E9481F421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Rectangle: Rounded Corners 50">
            <a:extLst>
              <a:ext uri="{FF2B5EF4-FFF2-40B4-BE49-F238E27FC236}">
                <a16:creationId xmlns:a16="http://schemas.microsoft.com/office/drawing/2014/main" id="{29F71B4B-3424-8E60-D0B0-98A6B547D3BF}"/>
              </a:ext>
            </a:extLst>
          </p:cNvPr>
          <p:cNvSpPr/>
          <p:nvPr/>
        </p:nvSpPr>
        <p:spPr>
          <a:xfrm>
            <a:off x="4080879" y="1825023"/>
            <a:ext cx="3273256" cy="2093983"/>
          </a:xfrm>
          <a:prstGeom prst="roundRect">
            <a:avLst/>
          </a:prstGeom>
          <a:solidFill>
            <a:schemeClr val="bg1">
              <a:lumMod val="85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F36A21B-C45C-B777-EDEC-8AF0C941F478}"/>
              </a:ext>
            </a:extLst>
          </p:cNvPr>
          <p:cNvSpPr/>
          <p:nvPr/>
        </p:nvSpPr>
        <p:spPr>
          <a:xfrm>
            <a:off x="9981230" y="0"/>
            <a:ext cx="2210770" cy="2463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CBA9650-3BEA-0F1B-7C46-1BBEF14FF512}"/>
              </a:ext>
            </a:extLst>
          </p:cNvPr>
          <p:cNvSpPr/>
          <p:nvPr/>
        </p:nvSpPr>
        <p:spPr>
          <a:xfrm>
            <a:off x="10625667" y="5376333"/>
            <a:ext cx="1236133" cy="115146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CCC77FF-BFA3-09BF-0B5B-17E84A841A7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8015" y="297166"/>
            <a:ext cx="8497723" cy="645772"/>
          </a:xfrm>
        </p:spPr>
        <p:txBody>
          <a:bodyPr anchor="ctr">
            <a:noAutofit/>
          </a:bodyPr>
          <a:lstStyle/>
          <a:p>
            <a:pPr algn="l"/>
            <a:r>
              <a:rPr lang="en-GB" sz="2400" b="1" dirty="0">
                <a:solidFill>
                  <a:srgbClr val="3E8163">
                    <a:alpha val="70000"/>
                  </a:srgbClr>
                </a:solidFill>
              </a:rPr>
              <a:t>Integrated </a:t>
            </a:r>
            <a:r>
              <a:rPr lang="en-GB" sz="2400" b="1" i="1" dirty="0">
                <a:solidFill>
                  <a:srgbClr val="3E8163">
                    <a:alpha val="70000"/>
                  </a:srgbClr>
                </a:solidFill>
              </a:rPr>
              <a:t>in vivo-in vitro</a:t>
            </a:r>
            <a:r>
              <a:rPr lang="en-GB" sz="2400" b="1" dirty="0">
                <a:solidFill>
                  <a:srgbClr val="3E8163">
                    <a:alpha val="70000"/>
                  </a:srgbClr>
                </a:solidFill>
              </a:rPr>
              <a:t> testing approach for PROTACs 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4C230700-2C9E-6190-84B0-951214638876}"/>
              </a:ext>
            </a:extLst>
          </p:cNvPr>
          <p:cNvCxnSpPr/>
          <p:nvPr/>
        </p:nvCxnSpPr>
        <p:spPr>
          <a:xfrm>
            <a:off x="71021" y="993740"/>
            <a:ext cx="7998781" cy="0"/>
          </a:xfrm>
          <a:prstGeom prst="line">
            <a:avLst/>
          </a:prstGeom>
          <a:ln w="12700">
            <a:solidFill>
              <a:srgbClr val="3E816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>
            <a:extLst>
              <a:ext uri="{FF2B5EF4-FFF2-40B4-BE49-F238E27FC236}">
                <a16:creationId xmlns:a16="http://schemas.microsoft.com/office/drawing/2014/main" id="{C1FBD749-7941-49D3-B9D7-62ACF8D552FA}"/>
              </a:ext>
            </a:extLst>
          </p:cNvPr>
          <p:cNvSpPr txBox="1"/>
          <p:nvPr/>
        </p:nvSpPr>
        <p:spPr>
          <a:xfrm>
            <a:off x="11403304" y="6403518"/>
            <a:ext cx="55050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1600" dirty="0">
                <a:solidFill>
                  <a:schemeClr val="accent4"/>
                </a:solidFill>
              </a:rPr>
              <a:t>7</a:t>
            </a:r>
            <a:endParaRPr lang="en-US" sz="1600" dirty="0">
              <a:solidFill>
                <a:schemeClr val="accent4"/>
              </a:solidFill>
            </a:endParaRP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9FCAE059-EBD4-54F0-ED3D-4F7A1875FEA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25154" y="2338452"/>
            <a:ext cx="2628844" cy="1468086"/>
          </a:xfrm>
          <a:prstGeom prst="rect">
            <a:avLst/>
          </a:prstGeom>
        </p:spPr>
      </p:pic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30B801BD-F62E-BC63-320C-08B70E13936F}"/>
              </a:ext>
            </a:extLst>
          </p:cNvPr>
          <p:cNvSpPr/>
          <p:nvPr/>
        </p:nvSpPr>
        <p:spPr>
          <a:xfrm>
            <a:off x="8151775" y="1825023"/>
            <a:ext cx="3273256" cy="2093983"/>
          </a:xfrm>
          <a:prstGeom prst="roundRect">
            <a:avLst/>
          </a:prstGeom>
          <a:solidFill>
            <a:schemeClr val="bg1">
              <a:lumMod val="85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4" name="Picture 33">
            <a:extLst>
              <a:ext uri="{FF2B5EF4-FFF2-40B4-BE49-F238E27FC236}">
                <a16:creationId xmlns:a16="http://schemas.microsoft.com/office/drawing/2014/main" id="{2D451127-7334-B96C-B42D-5206B25BF7C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42375" y="2346418"/>
            <a:ext cx="2822726" cy="1357596"/>
          </a:xfrm>
          <a:prstGeom prst="rect">
            <a:avLst/>
          </a:prstGeom>
        </p:spPr>
      </p:pic>
      <p:sp>
        <p:nvSpPr>
          <p:cNvPr id="38" name="TextBox 37">
            <a:extLst>
              <a:ext uri="{FF2B5EF4-FFF2-40B4-BE49-F238E27FC236}">
                <a16:creationId xmlns:a16="http://schemas.microsoft.com/office/drawing/2014/main" id="{86263699-05E9-A9AD-85BB-80B2A8FD7754}"/>
              </a:ext>
            </a:extLst>
          </p:cNvPr>
          <p:cNvSpPr txBox="1"/>
          <p:nvPr/>
        </p:nvSpPr>
        <p:spPr>
          <a:xfrm>
            <a:off x="8386521" y="1846907"/>
            <a:ext cx="26438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200" b="1" dirty="0">
                <a:latin typeface="Bahnschrift" panose="020B0502040204020203" pitchFamily="34" charset="0"/>
              </a:rPr>
              <a:t>Single-Pass </a:t>
            </a:r>
            <a:r>
              <a:rPr lang="sv-SE" sz="1200" b="1" dirty="0" err="1">
                <a:latin typeface="Bahnschrift" panose="020B0502040204020203" pitchFamily="34" charset="0"/>
              </a:rPr>
              <a:t>Intestinal</a:t>
            </a:r>
            <a:r>
              <a:rPr lang="sv-SE" sz="1200" b="1" dirty="0">
                <a:latin typeface="Bahnschrift" panose="020B0502040204020203" pitchFamily="34" charset="0"/>
              </a:rPr>
              <a:t> Perfusion (SPIP)</a:t>
            </a:r>
            <a:endParaRPr lang="en-US" sz="1200" b="1" dirty="0">
              <a:latin typeface="Bahnschrift" panose="020B0502040204020203" pitchFamily="34" charset="0"/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8C6D7D7B-6FDF-1613-329E-86B17A100149}"/>
              </a:ext>
            </a:extLst>
          </p:cNvPr>
          <p:cNvSpPr txBox="1"/>
          <p:nvPr/>
        </p:nvSpPr>
        <p:spPr>
          <a:xfrm>
            <a:off x="4280208" y="1855646"/>
            <a:ext cx="2643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200" b="1" dirty="0" err="1">
                <a:latin typeface="Bahnschrift" panose="020B0502040204020203" pitchFamily="34" charset="0"/>
              </a:rPr>
              <a:t>Intraduodenal</a:t>
            </a:r>
            <a:r>
              <a:rPr lang="sv-SE" sz="1200" b="1" dirty="0">
                <a:latin typeface="Bahnschrift" panose="020B0502040204020203" pitchFamily="34" charset="0"/>
              </a:rPr>
              <a:t> bolus</a:t>
            </a:r>
            <a:endParaRPr lang="en-US" sz="1200" b="1" dirty="0">
              <a:latin typeface="Bahnschrift" panose="020B0502040204020203" pitchFamily="34" charset="0"/>
            </a:endParaRPr>
          </a:p>
        </p:txBody>
      </p:sp>
      <p:sp>
        <p:nvSpPr>
          <p:cNvPr id="52" name="Title 2">
            <a:extLst>
              <a:ext uri="{FF2B5EF4-FFF2-40B4-BE49-F238E27FC236}">
                <a16:creationId xmlns:a16="http://schemas.microsoft.com/office/drawing/2014/main" id="{21FC76D0-508B-CE9B-CE11-C784B50C2EBC}"/>
              </a:ext>
            </a:extLst>
          </p:cNvPr>
          <p:cNvSpPr txBox="1">
            <a:spLocks/>
          </p:cNvSpPr>
          <p:nvPr/>
        </p:nvSpPr>
        <p:spPr>
          <a:xfrm>
            <a:off x="4050727" y="1330307"/>
            <a:ext cx="6940350" cy="37223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800" kern="1200" spc="300">
                <a:solidFill>
                  <a:schemeClr val="tx2">
                    <a:alpha val="7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GB" sz="1800" b="1" spc="0" dirty="0">
                <a:solidFill>
                  <a:srgbClr val="3E8163">
                    <a:alpha val="70000"/>
                  </a:srgbClr>
                </a:solidFill>
              </a:rPr>
              <a:t>Translational</a:t>
            </a:r>
            <a:r>
              <a:rPr lang="en-GB" sz="1800" b="1" i="1" spc="0" dirty="0">
                <a:solidFill>
                  <a:srgbClr val="3E8163">
                    <a:alpha val="70000"/>
                  </a:srgbClr>
                </a:solidFill>
              </a:rPr>
              <a:t> in vivo models</a:t>
            </a:r>
            <a:r>
              <a:rPr lang="en-GB" sz="1800" b="1" spc="0" dirty="0">
                <a:solidFill>
                  <a:srgbClr val="3E8163">
                    <a:alpha val="70000"/>
                  </a:srgbClr>
                </a:solidFill>
              </a:rPr>
              <a:t> – complex &amp; dynamic processes</a:t>
            </a:r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2F4E780B-A2B0-92A2-107D-6CF6FF22830D}"/>
              </a:ext>
            </a:extLst>
          </p:cNvPr>
          <p:cNvSpPr/>
          <p:nvPr/>
        </p:nvSpPr>
        <p:spPr>
          <a:xfrm>
            <a:off x="410678" y="1551307"/>
            <a:ext cx="3005667" cy="3896419"/>
          </a:xfrm>
          <a:prstGeom prst="roundRect">
            <a:avLst/>
          </a:prstGeom>
          <a:solidFill>
            <a:srgbClr val="F8F8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5" name="Graphic 24" descr="Gauge with solid fill">
            <a:extLst>
              <a:ext uri="{FF2B5EF4-FFF2-40B4-BE49-F238E27FC236}">
                <a16:creationId xmlns:a16="http://schemas.microsoft.com/office/drawing/2014/main" id="{5733C64C-57CF-780C-E757-B369485E000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75211" y="1551307"/>
            <a:ext cx="648267" cy="648267"/>
          </a:xfrm>
          <a:prstGeom prst="rect">
            <a:avLst/>
          </a:prstGeom>
        </p:spPr>
      </p:pic>
      <p:sp>
        <p:nvSpPr>
          <p:cNvPr id="29" name="Title 2">
            <a:extLst>
              <a:ext uri="{FF2B5EF4-FFF2-40B4-BE49-F238E27FC236}">
                <a16:creationId xmlns:a16="http://schemas.microsoft.com/office/drawing/2014/main" id="{E3631407-66FC-1083-28D1-F89E7DF1B9DB}"/>
              </a:ext>
            </a:extLst>
          </p:cNvPr>
          <p:cNvSpPr txBox="1">
            <a:spLocks/>
          </p:cNvSpPr>
          <p:nvPr/>
        </p:nvSpPr>
        <p:spPr>
          <a:xfrm>
            <a:off x="554050" y="2283600"/>
            <a:ext cx="2767622" cy="316412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800" kern="1200" spc="300">
                <a:solidFill>
                  <a:schemeClr val="tx2">
                    <a:alpha val="7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en-GB" sz="1400" b="1" spc="0" dirty="0">
                <a:solidFill>
                  <a:schemeClr val="tx1">
                    <a:alpha val="70000"/>
                  </a:schemeClr>
                </a:solidFill>
              </a:rPr>
              <a:t>Solubility</a:t>
            </a:r>
          </a:p>
          <a:p>
            <a:pPr algn="l">
              <a:lnSpc>
                <a:spcPct val="150000"/>
              </a:lnSpc>
            </a:pPr>
            <a:r>
              <a:rPr lang="en-GB" sz="1100" spc="0" dirty="0">
                <a:solidFill>
                  <a:schemeClr val="tx1">
                    <a:alpha val="70000"/>
                  </a:schemeClr>
                </a:solidFill>
              </a:rPr>
              <a:t>Amorphous/Crystalline, Biorelevant</a:t>
            </a:r>
            <a:endParaRPr lang="en-GB" sz="1400" b="1" spc="0" dirty="0">
              <a:solidFill>
                <a:schemeClr val="tx1">
                  <a:alpha val="70000"/>
                </a:schemeClr>
              </a:solidFill>
            </a:endParaRPr>
          </a:p>
          <a:p>
            <a:pPr algn="l">
              <a:lnSpc>
                <a:spcPct val="150000"/>
              </a:lnSpc>
            </a:pPr>
            <a:r>
              <a:rPr lang="en-GB" sz="1400" b="1" spc="0" dirty="0">
                <a:solidFill>
                  <a:schemeClr val="tx1">
                    <a:alpha val="70000"/>
                  </a:schemeClr>
                </a:solidFill>
              </a:rPr>
              <a:t>Dissolution Dynamics</a:t>
            </a:r>
          </a:p>
          <a:p>
            <a:pPr algn="l">
              <a:lnSpc>
                <a:spcPct val="150000"/>
              </a:lnSpc>
            </a:pPr>
            <a:r>
              <a:rPr lang="en-GB" sz="1100" spc="0" dirty="0">
                <a:solidFill>
                  <a:schemeClr val="tx1">
                    <a:alpha val="70000"/>
                  </a:schemeClr>
                </a:solidFill>
              </a:rPr>
              <a:t>Precipitation, Solid State, Solubilization</a:t>
            </a:r>
            <a:endParaRPr lang="en-GB" sz="1100" b="1" spc="0" dirty="0">
              <a:solidFill>
                <a:schemeClr val="tx1">
                  <a:alpha val="70000"/>
                </a:schemeClr>
              </a:solidFill>
            </a:endParaRPr>
          </a:p>
          <a:p>
            <a:pPr algn="l">
              <a:lnSpc>
                <a:spcPct val="150000"/>
              </a:lnSpc>
            </a:pPr>
            <a:r>
              <a:rPr lang="en-GB" sz="1400" b="1" spc="0" dirty="0">
                <a:solidFill>
                  <a:schemeClr val="tx1">
                    <a:alpha val="70000"/>
                  </a:schemeClr>
                </a:solidFill>
              </a:rPr>
              <a:t>Luminal stability</a:t>
            </a:r>
          </a:p>
          <a:p>
            <a:pPr algn="l">
              <a:lnSpc>
                <a:spcPct val="150000"/>
              </a:lnSpc>
            </a:pPr>
            <a:r>
              <a:rPr lang="en-GB" sz="1100" spc="0" dirty="0">
                <a:solidFill>
                  <a:schemeClr val="tx1">
                    <a:alpha val="70000"/>
                  </a:schemeClr>
                </a:solidFill>
              </a:rPr>
              <a:t>Enzymatic degradation</a:t>
            </a:r>
          </a:p>
          <a:p>
            <a:pPr algn="l">
              <a:lnSpc>
                <a:spcPct val="150000"/>
              </a:lnSpc>
            </a:pPr>
            <a:r>
              <a:rPr lang="en-GB" sz="1400" b="1" spc="0" dirty="0">
                <a:solidFill>
                  <a:schemeClr val="tx1">
                    <a:alpha val="70000"/>
                  </a:schemeClr>
                </a:solidFill>
              </a:rPr>
              <a:t>Intestinal permeability</a:t>
            </a:r>
          </a:p>
          <a:p>
            <a:pPr algn="l">
              <a:lnSpc>
                <a:spcPct val="150000"/>
              </a:lnSpc>
            </a:pPr>
            <a:r>
              <a:rPr lang="en-GB" sz="1100" spc="0" dirty="0" err="1">
                <a:solidFill>
                  <a:schemeClr val="tx1">
                    <a:alpha val="70000"/>
                  </a:schemeClr>
                </a:solidFill>
              </a:rPr>
              <a:t>P</a:t>
            </a:r>
            <a:r>
              <a:rPr lang="en-GB" sz="1100" spc="0" baseline="-25000" dirty="0" err="1">
                <a:solidFill>
                  <a:schemeClr val="tx1">
                    <a:alpha val="70000"/>
                  </a:schemeClr>
                </a:solidFill>
              </a:rPr>
              <a:t>eff</a:t>
            </a:r>
            <a:r>
              <a:rPr lang="en-GB" sz="1100" spc="0" dirty="0">
                <a:solidFill>
                  <a:schemeClr val="tx1">
                    <a:alpha val="70000"/>
                  </a:schemeClr>
                </a:solidFill>
              </a:rPr>
              <a:t>, P-</a:t>
            </a:r>
            <a:r>
              <a:rPr lang="en-GB" sz="1100" spc="0" dirty="0" err="1">
                <a:solidFill>
                  <a:schemeClr val="tx1">
                    <a:alpha val="70000"/>
                  </a:schemeClr>
                </a:solidFill>
              </a:rPr>
              <a:t>gp</a:t>
            </a:r>
            <a:r>
              <a:rPr lang="en-GB" sz="1100" spc="0" dirty="0">
                <a:solidFill>
                  <a:schemeClr val="tx1">
                    <a:alpha val="70000"/>
                  </a:schemeClr>
                </a:solidFill>
              </a:rPr>
              <a:t> efflux</a:t>
            </a:r>
          </a:p>
          <a:p>
            <a:pPr algn="l">
              <a:lnSpc>
                <a:spcPct val="150000"/>
              </a:lnSpc>
            </a:pPr>
            <a:r>
              <a:rPr lang="en-GB" sz="1400" b="1" spc="0" dirty="0">
                <a:solidFill>
                  <a:schemeClr val="tx1">
                    <a:alpha val="70000"/>
                  </a:schemeClr>
                </a:solidFill>
              </a:rPr>
              <a:t>First-pass extraction</a:t>
            </a:r>
          </a:p>
          <a:p>
            <a:pPr algn="l">
              <a:lnSpc>
                <a:spcPct val="150000"/>
              </a:lnSpc>
            </a:pPr>
            <a:r>
              <a:rPr lang="en-GB" sz="1100" spc="0" dirty="0">
                <a:solidFill>
                  <a:schemeClr val="tx1">
                    <a:alpha val="70000"/>
                  </a:schemeClr>
                </a:solidFill>
              </a:rPr>
              <a:t>Enzymatic gut-wall and hepatic extraction</a:t>
            </a:r>
          </a:p>
          <a:p>
            <a:pPr algn="l">
              <a:lnSpc>
                <a:spcPct val="150000"/>
              </a:lnSpc>
            </a:pPr>
            <a:endParaRPr lang="en-GB" sz="1100" spc="0" dirty="0">
              <a:solidFill>
                <a:schemeClr val="tx1">
                  <a:alpha val="70000"/>
                </a:schemeClr>
              </a:solidFill>
            </a:endParaRPr>
          </a:p>
        </p:txBody>
      </p:sp>
      <p:sp>
        <p:nvSpPr>
          <p:cNvPr id="36" name="Title 2">
            <a:extLst>
              <a:ext uri="{FF2B5EF4-FFF2-40B4-BE49-F238E27FC236}">
                <a16:creationId xmlns:a16="http://schemas.microsoft.com/office/drawing/2014/main" id="{58AB2086-9186-C4C0-BA1A-E0924F8891D8}"/>
              </a:ext>
            </a:extLst>
          </p:cNvPr>
          <p:cNvSpPr txBox="1">
            <a:spLocks/>
          </p:cNvSpPr>
          <p:nvPr/>
        </p:nvSpPr>
        <p:spPr>
          <a:xfrm>
            <a:off x="1282977" y="1657270"/>
            <a:ext cx="2442747" cy="52036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800" kern="1200" spc="300">
                <a:solidFill>
                  <a:schemeClr val="tx2">
                    <a:alpha val="7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GB" sz="1600" b="1" spc="0" dirty="0">
                <a:solidFill>
                  <a:srgbClr val="3E8163">
                    <a:alpha val="70000"/>
                  </a:srgbClr>
                </a:solidFill>
              </a:rPr>
              <a:t>Biopharmaceutics</a:t>
            </a:r>
          </a:p>
          <a:p>
            <a:pPr algn="l"/>
            <a:r>
              <a:rPr lang="en-GB" sz="1600" b="1" spc="0" dirty="0">
                <a:solidFill>
                  <a:srgbClr val="3E8163">
                    <a:alpha val="70000"/>
                  </a:srgbClr>
                </a:solidFill>
              </a:rPr>
              <a:t>characterization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15622AC-3B7B-5325-B4EA-E9E8866FB823}"/>
              </a:ext>
            </a:extLst>
          </p:cNvPr>
          <p:cNvSpPr txBox="1"/>
          <p:nvPr/>
        </p:nvSpPr>
        <p:spPr>
          <a:xfrm>
            <a:off x="4005396" y="4080471"/>
            <a:ext cx="3577392" cy="21259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14000"/>
              </a:lnSpc>
            </a:pPr>
            <a:r>
              <a:rPr lang="sv-SE" sz="1300" b="1" dirty="0" err="1"/>
              <a:t>Dynamic</a:t>
            </a:r>
            <a:r>
              <a:rPr lang="sv-SE" sz="1300" b="1" dirty="0"/>
              <a:t> </a:t>
            </a:r>
            <a:r>
              <a:rPr lang="sv-SE" sz="1300" b="1" dirty="0" err="1"/>
              <a:t>physiological</a:t>
            </a:r>
            <a:r>
              <a:rPr lang="sv-SE" sz="1300" b="1" dirty="0"/>
              <a:t> </a:t>
            </a:r>
            <a:r>
              <a:rPr lang="sv-SE" sz="1300" b="1" dirty="0" err="1"/>
              <a:t>factors</a:t>
            </a:r>
            <a:r>
              <a:rPr lang="sv-SE" sz="1300" b="1" dirty="0"/>
              <a:t> </a:t>
            </a:r>
            <a:r>
              <a:rPr lang="sv-SE" sz="1300" dirty="0" err="1"/>
              <a:t>affecting</a:t>
            </a:r>
            <a:r>
              <a:rPr lang="sv-SE" sz="1300" dirty="0"/>
              <a:t> </a:t>
            </a:r>
            <a:r>
              <a:rPr lang="sv-SE" sz="1300" b="1" dirty="0" err="1"/>
              <a:t>drug</a:t>
            </a:r>
            <a:r>
              <a:rPr lang="sv-SE" sz="1300" b="1" dirty="0"/>
              <a:t> absorption </a:t>
            </a:r>
            <a:r>
              <a:rPr lang="sv-SE" sz="1300" dirty="0" err="1"/>
              <a:t>captured</a:t>
            </a:r>
            <a:r>
              <a:rPr lang="sv-SE" sz="1300" dirty="0"/>
              <a:t>: </a:t>
            </a:r>
            <a:r>
              <a:rPr lang="sv-SE" sz="1300" dirty="0" err="1"/>
              <a:t>neuroendocrine</a:t>
            </a:r>
            <a:r>
              <a:rPr lang="sv-SE" sz="1300" dirty="0"/>
              <a:t> feedback </a:t>
            </a:r>
            <a:r>
              <a:rPr lang="sv-SE" sz="1300" dirty="0" err="1"/>
              <a:t>mechanisms</a:t>
            </a:r>
            <a:r>
              <a:rPr lang="sv-SE" sz="1300" dirty="0"/>
              <a:t>, transit, </a:t>
            </a:r>
            <a:r>
              <a:rPr lang="sv-SE" sz="1300" dirty="0" err="1"/>
              <a:t>peristalsis</a:t>
            </a:r>
            <a:r>
              <a:rPr lang="sv-SE" sz="1300" dirty="0"/>
              <a:t>... </a:t>
            </a:r>
          </a:p>
          <a:p>
            <a:pPr algn="just">
              <a:lnSpc>
                <a:spcPct val="114000"/>
              </a:lnSpc>
            </a:pPr>
            <a:endParaRPr lang="sv-SE" sz="1300" dirty="0"/>
          </a:p>
          <a:p>
            <a:pPr algn="just">
              <a:lnSpc>
                <a:spcPct val="114000"/>
              </a:lnSpc>
            </a:pPr>
            <a:r>
              <a:rPr lang="sv-SE" sz="1300" b="1" i="1" dirty="0"/>
              <a:t>in </a:t>
            </a:r>
            <a:r>
              <a:rPr lang="sv-SE" sz="1300" b="1" i="1" dirty="0" err="1"/>
              <a:t>vivo</a:t>
            </a:r>
            <a:r>
              <a:rPr lang="sv-SE" sz="1300" b="1" i="1" dirty="0"/>
              <a:t> </a:t>
            </a:r>
            <a:r>
              <a:rPr lang="sv-SE" sz="1300" b="1" dirty="0"/>
              <a:t>flux </a:t>
            </a:r>
            <a:r>
              <a:rPr lang="sv-SE" sz="1300" dirty="0"/>
              <a:t>(and </a:t>
            </a:r>
            <a:r>
              <a:rPr lang="sv-SE" sz="1300" dirty="0" err="1"/>
              <a:t>P</a:t>
            </a:r>
            <a:r>
              <a:rPr lang="sv-SE" sz="1300" baseline="-25000" dirty="0" err="1"/>
              <a:t>eff</a:t>
            </a:r>
            <a:r>
              <a:rPr lang="sv-SE" sz="1300" dirty="0"/>
              <a:t>) </a:t>
            </a:r>
            <a:r>
              <a:rPr lang="sv-SE" sz="1300" dirty="0" err="1"/>
              <a:t>can</a:t>
            </a:r>
            <a:r>
              <a:rPr lang="sv-SE" sz="1300" dirty="0"/>
              <a:t> be </a:t>
            </a:r>
            <a:r>
              <a:rPr lang="sv-SE" sz="1300" dirty="0" err="1"/>
              <a:t>calculated</a:t>
            </a:r>
            <a:r>
              <a:rPr lang="sv-SE" sz="1300" dirty="0"/>
              <a:t> </a:t>
            </a:r>
            <a:r>
              <a:rPr lang="sv-SE" sz="1300" dirty="0" err="1"/>
              <a:t>based</a:t>
            </a:r>
            <a:r>
              <a:rPr lang="sv-SE" sz="1300" dirty="0"/>
              <a:t> on plasma exposure</a:t>
            </a:r>
          </a:p>
          <a:p>
            <a:pPr algn="just">
              <a:lnSpc>
                <a:spcPct val="114000"/>
              </a:lnSpc>
            </a:pPr>
            <a:endParaRPr lang="sv-SE" sz="1300" dirty="0"/>
          </a:p>
          <a:p>
            <a:pPr algn="just">
              <a:lnSpc>
                <a:spcPct val="114000"/>
              </a:lnSpc>
            </a:pPr>
            <a:r>
              <a:rPr lang="en-US" sz="1300" dirty="0"/>
              <a:t>Not always possible to assess </a:t>
            </a:r>
            <a:r>
              <a:rPr lang="en-US" sz="1300" b="1" dirty="0"/>
              <a:t>isolated absorption mechanism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0FD13C7-650F-8A00-6023-3B1A855A09F2}"/>
              </a:ext>
            </a:extLst>
          </p:cNvPr>
          <p:cNvSpPr txBox="1"/>
          <p:nvPr/>
        </p:nvSpPr>
        <p:spPr>
          <a:xfrm>
            <a:off x="8145301" y="4080471"/>
            <a:ext cx="3636021" cy="21259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14000"/>
              </a:lnSpc>
            </a:pPr>
            <a:r>
              <a:rPr lang="sv-SE" sz="1300" b="1" dirty="0" err="1"/>
              <a:t>Permeability</a:t>
            </a:r>
            <a:r>
              <a:rPr lang="sv-SE" sz="1300" b="1" dirty="0"/>
              <a:t> </a:t>
            </a:r>
            <a:r>
              <a:rPr lang="sv-SE" sz="1300" dirty="0" err="1"/>
              <a:t>testing</a:t>
            </a:r>
            <a:r>
              <a:rPr lang="sv-SE" sz="1300" dirty="0"/>
              <a:t> under </a:t>
            </a:r>
            <a:r>
              <a:rPr lang="sv-SE" sz="1300" b="1" dirty="0" err="1"/>
              <a:t>intact</a:t>
            </a:r>
            <a:r>
              <a:rPr lang="sv-SE" sz="1300" b="1" dirty="0"/>
              <a:t> </a:t>
            </a:r>
            <a:r>
              <a:rPr lang="sv-SE" sz="1300" b="1" dirty="0" err="1"/>
              <a:t>intestinal</a:t>
            </a:r>
            <a:r>
              <a:rPr lang="sv-SE" sz="1300" b="1" dirty="0"/>
              <a:t> </a:t>
            </a:r>
            <a:r>
              <a:rPr lang="sv-SE" sz="1300" b="1" dirty="0" err="1"/>
              <a:t>physiology</a:t>
            </a:r>
            <a:r>
              <a:rPr lang="sv-SE" sz="1300" b="1" dirty="0"/>
              <a:t> </a:t>
            </a:r>
            <a:r>
              <a:rPr lang="sv-SE" sz="1300" dirty="0"/>
              <a:t>and </a:t>
            </a:r>
            <a:r>
              <a:rPr lang="sv-SE" sz="1300" dirty="0" err="1"/>
              <a:t>controlled</a:t>
            </a:r>
            <a:r>
              <a:rPr lang="sv-SE" sz="1300" dirty="0"/>
              <a:t> luminal </a:t>
            </a:r>
            <a:r>
              <a:rPr lang="sv-SE" sz="1300" dirty="0" err="1"/>
              <a:t>conditions</a:t>
            </a:r>
            <a:endParaRPr lang="sv-SE" sz="1300" dirty="0"/>
          </a:p>
          <a:p>
            <a:pPr algn="just">
              <a:lnSpc>
                <a:spcPct val="114000"/>
              </a:lnSpc>
            </a:pPr>
            <a:endParaRPr lang="en-US" sz="1300" dirty="0"/>
          </a:p>
          <a:p>
            <a:pPr algn="just">
              <a:lnSpc>
                <a:spcPct val="114000"/>
              </a:lnSpc>
            </a:pPr>
            <a:endParaRPr lang="en-US" sz="1300" dirty="0"/>
          </a:p>
          <a:p>
            <a:pPr algn="just">
              <a:lnSpc>
                <a:spcPct val="114000"/>
              </a:lnSpc>
            </a:pPr>
            <a:r>
              <a:rPr lang="en-US" sz="1300" dirty="0"/>
              <a:t>Can be applied to assess </a:t>
            </a:r>
            <a:r>
              <a:rPr lang="en-US" sz="1300" b="1" dirty="0"/>
              <a:t>luminal stability </a:t>
            </a:r>
            <a:r>
              <a:rPr lang="en-US" sz="1300" dirty="0"/>
              <a:t>or </a:t>
            </a:r>
            <a:r>
              <a:rPr lang="en-US" sz="1300" b="1" dirty="0"/>
              <a:t>excipient effects</a:t>
            </a:r>
          </a:p>
          <a:p>
            <a:pPr algn="just">
              <a:lnSpc>
                <a:spcPct val="114000"/>
              </a:lnSpc>
            </a:pPr>
            <a:endParaRPr lang="en-US" sz="1300" b="1" dirty="0"/>
          </a:p>
          <a:p>
            <a:pPr algn="just">
              <a:lnSpc>
                <a:spcPct val="114000"/>
              </a:lnSpc>
            </a:pPr>
            <a:r>
              <a:rPr lang="en-US" sz="1300" dirty="0"/>
              <a:t>Requires</a:t>
            </a:r>
            <a:r>
              <a:rPr lang="en-US" sz="1300" b="1" dirty="0"/>
              <a:t> extensive non-specific binding studies </a:t>
            </a:r>
            <a:r>
              <a:rPr lang="en-US" sz="1300" dirty="0"/>
              <a:t>and customization for PROTACs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1E4D4A1-E77C-3B66-1CF9-38DDB8C6CAC4}"/>
              </a:ext>
            </a:extLst>
          </p:cNvPr>
          <p:cNvSpPr txBox="1"/>
          <p:nvPr/>
        </p:nvSpPr>
        <p:spPr>
          <a:xfrm>
            <a:off x="3644301" y="5638723"/>
            <a:ext cx="30489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2800" b="1" dirty="0">
                <a:solidFill>
                  <a:srgbClr val="FFC000"/>
                </a:solidFill>
                <a:latin typeface="+mj-lt"/>
              </a:rPr>
              <a:t>!</a:t>
            </a:r>
            <a:endParaRPr lang="en-US" sz="2800" b="1" dirty="0">
              <a:solidFill>
                <a:srgbClr val="FFC000"/>
              </a:solidFill>
              <a:latin typeface="+mj-lt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6E06CE6-CF38-AF15-D8F7-37878A40BB4B}"/>
              </a:ext>
            </a:extLst>
          </p:cNvPr>
          <p:cNvSpPr txBox="1"/>
          <p:nvPr/>
        </p:nvSpPr>
        <p:spPr>
          <a:xfrm>
            <a:off x="7858727" y="5638723"/>
            <a:ext cx="30489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2800" b="1" dirty="0">
                <a:solidFill>
                  <a:srgbClr val="FFC000"/>
                </a:solidFill>
                <a:latin typeface="+mj-lt"/>
              </a:rPr>
              <a:t>!</a:t>
            </a:r>
            <a:endParaRPr lang="en-US" sz="2800" b="1" dirty="0">
              <a:solidFill>
                <a:srgbClr val="FFC000"/>
              </a:solidFill>
              <a:latin typeface="+mj-lt"/>
            </a:endParaRPr>
          </a:p>
        </p:txBody>
      </p:sp>
      <p:pic>
        <p:nvPicPr>
          <p:cNvPr id="10" name="Graphic 9" descr="Badge Follow with solid fill">
            <a:extLst>
              <a:ext uri="{FF2B5EF4-FFF2-40B4-BE49-F238E27FC236}">
                <a16:creationId xmlns:a16="http://schemas.microsoft.com/office/drawing/2014/main" id="{647788D8-B0A6-6456-C0E6-D65A7B51B2F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616849" y="4185757"/>
            <a:ext cx="359797" cy="359797"/>
          </a:xfrm>
          <a:prstGeom prst="rect">
            <a:avLst/>
          </a:prstGeom>
        </p:spPr>
      </p:pic>
      <p:pic>
        <p:nvPicPr>
          <p:cNvPr id="11" name="Graphic 10" descr="Badge Follow with solid fill">
            <a:extLst>
              <a:ext uri="{FF2B5EF4-FFF2-40B4-BE49-F238E27FC236}">
                <a16:creationId xmlns:a16="http://schemas.microsoft.com/office/drawing/2014/main" id="{E8D2E52A-C1B5-84DA-1798-F6E035B1258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619062" y="5059698"/>
            <a:ext cx="359797" cy="359797"/>
          </a:xfrm>
          <a:prstGeom prst="rect">
            <a:avLst/>
          </a:prstGeom>
        </p:spPr>
      </p:pic>
      <p:pic>
        <p:nvPicPr>
          <p:cNvPr id="13" name="Graphic 12" descr="Badge Follow with solid fill">
            <a:extLst>
              <a:ext uri="{FF2B5EF4-FFF2-40B4-BE49-F238E27FC236}">
                <a16:creationId xmlns:a16="http://schemas.microsoft.com/office/drawing/2014/main" id="{5AC0444F-8694-662A-2BBD-271B149AEF5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828893" y="5059698"/>
            <a:ext cx="359797" cy="359797"/>
          </a:xfrm>
          <a:prstGeom prst="rect">
            <a:avLst/>
          </a:prstGeom>
        </p:spPr>
      </p:pic>
      <p:pic>
        <p:nvPicPr>
          <p:cNvPr id="14" name="Graphic 13" descr="Badge Follow with solid fill">
            <a:extLst>
              <a:ext uri="{FF2B5EF4-FFF2-40B4-BE49-F238E27FC236}">
                <a16:creationId xmlns:a16="http://schemas.microsoft.com/office/drawing/2014/main" id="{21C46B82-084B-C7B1-3C01-DEFA4653A47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828893" y="4185757"/>
            <a:ext cx="359797" cy="3597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09596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Rectangle: Rounded Corners 50">
            <a:extLst>
              <a:ext uri="{FF2B5EF4-FFF2-40B4-BE49-F238E27FC236}">
                <a16:creationId xmlns:a16="http://schemas.microsoft.com/office/drawing/2014/main" id="{6875CECA-94BD-4D7A-B1DB-24BE254BBAD2}"/>
              </a:ext>
            </a:extLst>
          </p:cNvPr>
          <p:cNvSpPr/>
          <p:nvPr/>
        </p:nvSpPr>
        <p:spPr>
          <a:xfrm>
            <a:off x="4230351" y="1825023"/>
            <a:ext cx="3273256" cy="2093983"/>
          </a:xfrm>
          <a:prstGeom prst="roundRect">
            <a:avLst/>
          </a:prstGeom>
          <a:solidFill>
            <a:schemeClr val="bg1">
              <a:lumMod val="85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743C760-0AE2-46AE-AC15-825CD159F309}"/>
              </a:ext>
            </a:extLst>
          </p:cNvPr>
          <p:cNvSpPr/>
          <p:nvPr/>
        </p:nvSpPr>
        <p:spPr>
          <a:xfrm>
            <a:off x="9981230" y="0"/>
            <a:ext cx="2210770" cy="2463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9993026-19E8-44AD-BAEC-7B83D1F6CC36}"/>
              </a:ext>
            </a:extLst>
          </p:cNvPr>
          <p:cNvSpPr/>
          <p:nvPr/>
        </p:nvSpPr>
        <p:spPr>
          <a:xfrm>
            <a:off x="10625667" y="5376333"/>
            <a:ext cx="1236133" cy="115146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8898439A-579B-8F4D-A5E7-CE3CCCF8F1C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8016" y="297166"/>
            <a:ext cx="8620816" cy="645772"/>
          </a:xfrm>
        </p:spPr>
        <p:txBody>
          <a:bodyPr anchor="ctr">
            <a:noAutofit/>
          </a:bodyPr>
          <a:lstStyle/>
          <a:p>
            <a:pPr algn="l"/>
            <a:r>
              <a:rPr lang="en-GB" sz="2400" b="1" dirty="0">
                <a:solidFill>
                  <a:srgbClr val="3E8163">
                    <a:alpha val="70000"/>
                  </a:srgbClr>
                </a:solidFill>
              </a:rPr>
              <a:t>Integrated </a:t>
            </a:r>
            <a:r>
              <a:rPr lang="en-GB" sz="2400" b="1" i="1" dirty="0">
                <a:solidFill>
                  <a:srgbClr val="3E8163">
                    <a:alpha val="70000"/>
                  </a:srgbClr>
                </a:solidFill>
              </a:rPr>
              <a:t>in vivo-in vitro </a:t>
            </a:r>
            <a:r>
              <a:rPr lang="en-GB" sz="2400" b="1" dirty="0">
                <a:solidFill>
                  <a:srgbClr val="3E8163">
                    <a:alpha val="70000"/>
                  </a:srgbClr>
                </a:solidFill>
              </a:rPr>
              <a:t>testing approach for PROTACs 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17C21250-2ADD-4B50-9DAB-0F8DE888EE22}"/>
              </a:ext>
            </a:extLst>
          </p:cNvPr>
          <p:cNvCxnSpPr/>
          <p:nvPr/>
        </p:nvCxnSpPr>
        <p:spPr>
          <a:xfrm>
            <a:off x="71021" y="993740"/>
            <a:ext cx="7998781" cy="0"/>
          </a:xfrm>
          <a:prstGeom prst="line">
            <a:avLst/>
          </a:prstGeom>
          <a:ln w="12700">
            <a:solidFill>
              <a:srgbClr val="3E816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>
            <a:extLst>
              <a:ext uri="{FF2B5EF4-FFF2-40B4-BE49-F238E27FC236}">
                <a16:creationId xmlns:a16="http://schemas.microsoft.com/office/drawing/2014/main" id="{D6E2BAD0-7B70-4C20-BE2D-21DDCCF3FA0A}"/>
              </a:ext>
            </a:extLst>
          </p:cNvPr>
          <p:cNvSpPr txBox="1"/>
          <p:nvPr/>
        </p:nvSpPr>
        <p:spPr>
          <a:xfrm>
            <a:off x="11403304" y="6403518"/>
            <a:ext cx="55050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1600" dirty="0">
                <a:solidFill>
                  <a:schemeClr val="accent4"/>
                </a:solidFill>
              </a:rPr>
              <a:t>8</a:t>
            </a:r>
            <a:endParaRPr lang="en-US" sz="1600" dirty="0">
              <a:solidFill>
                <a:schemeClr val="accent4"/>
              </a:solidFill>
            </a:endParaRP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E532871E-AF08-49D3-A37A-D430D8BEDD1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74626" y="2338452"/>
            <a:ext cx="2628844" cy="1468086"/>
          </a:xfrm>
          <a:prstGeom prst="rect">
            <a:avLst/>
          </a:prstGeom>
        </p:spPr>
      </p:pic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EE4EF923-8989-48AD-BC07-5B397981844C}"/>
              </a:ext>
            </a:extLst>
          </p:cNvPr>
          <p:cNvSpPr/>
          <p:nvPr/>
        </p:nvSpPr>
        <p:spPr>
          <a:xfrm>
            <a:off x="8274868" y="1825023"/>
            <a:ext cx="3273256" cy="2093983"/>
          </a:xfrm>
          <a:prstGeom prst="roundRect">
            <a:avLst/>
          </a:prstGeom>
          <a:solidFill>
            <a:schemeClr val="bg1">
              <a:lumMod val="85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4" name="Picture 33">
            <a:extLst>
              <a:ext uri="{FF2B5EF4-FFF2-40B4-BE49-F238E27FC236}">
                <a16:creationId xmlns:a16="http://schemas.microsoft.com/office/drawing/2014/main" id="{4A043845-73BA-4FD8-863E-49052DDEAAE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65468" y="2346418"/>
            <a:ext cx="2822726" cy="1357596"/>
          </a:xfrm>
          <a:prstGeom prst="rect">
            <a:avLst/>
          </a:prstGeom>
        </p:spPr>
      </p:pic>
      <p:sp>
        <p:nvSpPr>
          <p:cNvPr id="38" name="TextBox 37">
            <a:extLst>
              <a:ext uri="{FF2B5EF4-FFF2-40B4-BE49-F238E27FC236}">
                <a16:creationId xmlns:a16="http://schemas.microsoft.com/office/drawing/2014/main" id="{5C36E918-90FE-4961-9DE5-DAE722543BE8}"/>
              </a:ext>
            </a:extLst>
          </p:cNvPr>
          <p:cNvSpPr txBox="1"/>
          <p:nvPr/>
        </p:nvSpPr>
        <p:spPr>
          <a:xfrm>
            <a:off x="8509614" y="1846907"/>
            <a:ext cx="26438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200" b="1" dirty="0">
                <a:latin typeface="Bahnschrift" panose="020B0502040204020203" pitchFamily="34" charset="0"/>
              </a:rPr>
              <a:t>Single-Pass </a:t>
            </a:r>
            <a:r>
              <a:rPr lang="sv-SE" sz="1200" b="1" dirty="0" err="1">
                <a:latin typeface="Bahnschrift" panose="020B0502040204020203" pitchFamily="34" charset="0"/>
              </a:rPr>
              <a:t>Intestinal</a:t>
            </a:r>
            <a:r>
              <a:rPr lang="sv-SE" sz="1200" b="1" dirty="0">
                <a:latin typeface="Bahnschrift" panose="020B0502040204020203" pitchFamily="34" charset="0"/>
              </a:rPr>
              <a:t> Perfusion (SPIP)</a:t>
            </a:r>
            <a:endParaRPr lang="en-US" sz="1200" b="1" dirty="0">
              <a:latin typeface="Bahnschrift" panose="020B0502040204020203" pitchFamily="34" charset="0"/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56372E3A-D761-4887-8F54-083793A7CD91}"/>
              </a:ext>
            </a:extLst>
          </p:cNvPr>
          <p:cNvSpPr txBox="1"/>
          <p:nvPr/>
        </p:nvSpPr>
        <p:spPr>
          <a:xfrm>
            <a:off x="4429680" y="1855646"/>
            <a:ext cx="2643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200" b="1" dirty="0" err="1">
                <a:latin typeface="Bahnschrift" panose="020B0502040204020203" pitchFamily="34" charset="0"/>
              </a:rPr>
              <a:t>Intraduodenal</a:t>
            </a:r>
            <a:r>
              <a:rPr lang="sv-SE" sz="1200" b="1" dirty="0">
                <a:latin typeface="Bahnschrift" panose="020B0502040204020203" pitchFamily="34" charset="0"/>
              </a:rPr>
              <a:t> bolus</a:t>
            </a:r>
            <a:endParaRPr lang="en-US" sz="1200" b="1" dirty="0">
              <a:latin typeface="Bahnschrift" panose="020B0502040204020203" pitchFamily="34" charset="0"/>
            </a:endParaRPr>
          </a:p>
        </p:txBody>
      </p:sp>
      <p:sp>
        <p:nvSpPr>
          <p:cNvPr id="52" name="Title 2">
            <a:extLst>
              <a:ext uri="{FF2B5EF4-FFF2-40B4-BE49-F238E27FC236}">
                <a16:creationId xmlns:a16="http://schemas.microsoft.com/office/drawing/2014/main" id="{BF87EF2D-BF29-4CE2-92AC-A38F83C27A9E}"/>
              </a:ext>
            </a:extLst>
          </p:cNvPr>
          <p:cNvSpPr txBox="1">
            <a:spLocks/>
          </p:cNvSpPr>
          <p:nvPr/>
        </p:nvSpPr>
        <p:spPr>
          <a:xfrm>
            <a:off x="4224924" y="1340322"/>
            <a:ext cx="6928524" cy="37223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800" kern="1200" spc="300">
                <a:solidFill>
                  <a:schemeClr val="tx2">
                    <a:alpha val="7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GB" sz="1800" b="1" spc="0" dirty="0">
                <a:solidFill>
                  <a:srgbClr val="3E8163">
                    <a:alpha val="70000"/>
                  </a:srgbClr>
                </a:solidFill>
              </a:rPr>
              <a:t>Translational</a:t>
            </a:r>
            <a:r>
              <a:rPr lang="en-GB" sz="1800" b="1" i="1" spc="0" dirty="0">
                <a:solidFill>
                  <a:srgbClr val="3E8163">
                    <a:alpha val="70000"/>
                  </a:srgbClr>
                </a:solidFill>
              </a:rPr>
              <a:t> in vivo models</a:t>
            </a:r>
            <a:r>
              <a:rPr lang="en-GB" sz="1800" b="1" spc="0" dirty="0">
                <a:solidFill>
                  <a:srgbClr val="3E8163">
                    <a:alpha val="70000"/>
                  </a:srgbClr>
                </a:solidFill>
              </a:rPr>
              <a:t> – complex &amp; dynamic processes</a:t>
            </a:r>
          </a:p>
        </p:txBody>
      </p:sp>
      <p:sp>
        <p:nvSpPr>
          <p:cNvPr id="53" name="Title 2">
            <a:extLst>
              <a:ext uri="{FF2B5EF4-FFF2-40B4-BE49-F238E27FC236}">
                <a16:creationId xmlns:a16="http://schemas.microsoft.com/office/drawing/2014/main" id="{2A305229-6CD2-4764-8EBD-0ED65FC9FC65}"/>
              </a:ext>
            </a:extLst>
          </p:cNvPr>
          <p:cNvSpPr txBox="1">
            <a:spLocks/>
          </p:cNvSpPr>
          <p:nvPr/>
        </p:nvSpPr>
        <p:spPr>
          <a:xfrm>
            <a:off x="4224923" y="4373884"/>
            <a:ext cx="6994062" cy="37223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800" kern="1200" spc="300">
                <a:solidFill>
                  <a:schemeClr val="tx2">
                    <a:alpha val="7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GB" sz="1800" b="1" i="1" spc="0" dirty="0">
                <a:solidFill>
                  <a:srgbClr val="3E8163">
                    <a:alpha val="70000"/>
                  </a:srgbClr>
                </a:solidFill>
              </a:rPr>
              <a:t>in vitro </a:t>
            </a:r>
            <a:r>
              <a:rPr lang="en-GB" sz="1800" b="1" spc="0" dirty="0">
                <a:solidFill>
                  <a:srgbClr val="3E8163">
                    <a:alpha val="70000"/>
                  </a:srgbClr>
                </a:solidFill>
              </a:rPr>
              <a:t>tools – specific absorption aspects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B1D64014-D32B-0381-36BF-EB024A642293}"/>
              </a:ext>
            </a:extLst>
          </p:cNvPr>
          <p:cNvGrpSpPr/>
          <p:nvPr/>
        </p:nvGrpSpPr>
        <p:grpSpPr>
          <a:xfrm>
            <a:off x="4224381" y="4867117"/>
            <a:ext cx="6288768" cy="1649337"/>
            <a:chOff x="4435389" y="4867117"/>
            <a:chExt cx="6288768" cy="1649337"/>
          </a:xfrm>
        </p:grpSpPr>
        <p:pic>
          <p:nvPicPr>
            <p:cNvPr id="41" name="Picture 40">
              <a:extLst>
                <a:ext uri="{FF2B5EF4-FFF2-40B4-BE49-F238E27FC236}">
                  <a16:creationId xmlns:a16="http://schemas.microsoft.com/office/drawing/2014/main" id="{AB604769-0D03-441A-B5E9-C68FAFD5142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668696" y="5647332"/>
              <a:ext cx="1677328" cy="825682"/>
            </a:xfrm>
            <a:prstGeom prst="rect">
              <a:avLst/>
            </a:prstGeom>
          </p:spPr>
        </p:pic>
        <p:pic>
          <p:nvPicPr>
            <p:cNvPr id="42" name="Picture 41">
              <a:extLst>
                <a:ext uri="{FF2B5EF4-FFF2-40B4-BE49-F238E27FC236}">
                  <a16:creationId xmlns:a16="http://schemas.microsoft.com/office/drawing/2014/main" id="{15745EE9-3ABD-4CDE-8E8F-60CA85373D8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523256" y="5071463"/>
              <a:ext cx="600350" cy="730762"/>
            </a:xfrm>
            <a:prstGeom prst="rect">
              <a:avLst/>
            </a:prstGeom>
          </p:spPr>
        </p:pic>
        <p:pic>
          <p:nvPicPr>
            <p:cNvPr id="43" name="Picture 42">
              <a:extLst>
                <a:ext uri="{FF2B5EF4-FFF2-40B4-BE49-F238E27FC236}">
                  <a16:creationId xmlns:a16="http://schemas.microsoft.com/office/drawing/2014/main" id="{8F61EE8E-B910-4D4F-A2D9-F96CCFF9E46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503193" y="5044714"/>
              <a:ext cx="851954" cy="758332"/>
            </a:xfrm>
            <a:prstGeom prst="rect">
              <a:avLst/>
            </a:prstGeom>
          </p:spPr>
        </p:pic>
        <p:pic>
          <p:nvPicPr>
            <p:cNvPr id="44" name="Picture 43">
              <a:extLst>
                <a:ext uri="{FF2B5EF4-FFF2-40B4-BE49-F238E27FC236}">
                  <a16:creationId xmlns:a16="http://schemas.microsoft.com/office/drawing/2014/main" id="{983F7279-C9C8-4ADC-AE65-18B17E9269B7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6333764" y="5053775"/>
              <a:ext cx="600008" cy="678774"/>
            </a:xfrm>
            <a:prstGeom prst="rect">
              <a:avLst/>
            </a:prstGeom>
          </p:spPr>
        </p:pic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926E4D75-ADF6-4F21-8A0B-F8B38FF1CEC5}"/>
                </a:ext>
              </a:extLst>
            </p:cNvPr>
            <p:cNvSpPr txBox="1"/>
            <p:nvPr/>
          </p:nvSpPr>
          <p:spPr>
            <a:xfrm>
              <a:off x="4910164" y="6138563"/>
              <a:ext cx="1194392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v-SE" sz="900" dirty="0">
                  <a:latin typeface="Bahnschrift" panose="020B0502040204020203" pitchFamily="34" charset="0"/>
                </a:rPr>
                <a:t>WAXS</a:t>
              </a:r>
              <a:endParaRPr lang="en-US" sz="900" dirty="0">
                <a:latin typeface="Bahnschrift" panose="020B0502040204020203" pitchFamily="34" charset="0"/>
              </a:endParaRP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D2A1C0B2-8FA7-4EF5-AAA2-DDD80B8F0846}"/>
                </a:ext>
              </a:extLst>
            </p:cNvPr>
            <p:cNvSpPr txBox="1"/>
            <p:nvPr/>
          </p:nvSpPr>
          <p:spPr>
            <a:xfrm>
              <a:off x="6287260" y="4867117"/>
              <a:ext cx="1194392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v-SE" sz="900" dirty="0" err="1">
                  <a:latin typeface="Bahnschrift" panose="020B0502040204020203" pitchFamily="34" charset="0"/>
                </a:rPr>
                <a:t>Ultracentrifuge</a:t>
              </a:r>
              <a:endParaRPr lang="en-US" sz="900" dirty="0">
                <a:latin typeface="Bahnschrift" panose="020B0502040204020203" pitchFamily="34" charset="0"/>
              </a:endParaRP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4531E0E7-951C-4132-8211-3C23AF1FC743}"/>
                </a:ext>
              </a:extLst>
            </p:cNvPr>
            <p:cNvSpPr txBox="1"/>
            <p:nvPr/>
          </p:nvSpPr>
          <p:spPr>
            <a:xfrm>
              <a:off x="5427503" y="4902529"/>
              <a:ext cx="1194392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v-SE" sz="900" dirty="0">
                  <a:latin typeface="Bahnschrift" panose="020B0502040204020203" pitchFamily="34" charset="0"/>
                </a:rPr>
                <a:t>PLM</a:t>
              </a:r>
              <a:endParaRPr lang="en-US" sz="900" dirty="0">
                <a:latin typeface="Bahnschrift" panose="020B0502040204020203" pitchFamily="34" charset="0"/>
              </a:endParaRP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E7BA5E4F-32EA-4131-BD4E-1F9106AD6DD1}"/>
                </a:ext>
              </a:extLst>
            </p:cNvPr>
            <p:cNvSpPr txBox="1"/>
            <p:nvPr/>
          </p:nvSpPr>
          <p:spPr>
            <a:xfrm>
              <a:off x="4465980" y="4991772"/>
              <a:ext cx="1194392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v-SE" sz="900" dirty="0">
                  <a:latin typeface="Bahnschrift" panose="020B0502040204020203" pitchFamily="34" charset="0"/>
                </a:rPr>
                <a:t>DLS</a:t>
              </a:r>
              <a:endParaRPr lang="en-US" sz="900" dirty="0">
                <a:latin typeface="Bahnschrift" panose="020B0502040204020203" pitchFamily="34" charset="0"/>
              </a:endParaRP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BBBCA5F9-6C49-4EC4-B3E0-51F4A75DB0E5}"/>
                </a:ext>
              </a:extLst>
            </p:cNvPr>
            <p:cNvSpPr txBox="1"/>
            <p:nvPr/>
          </p:nvSpPr>
          <p:spPr>
            <a:xfrm>
              <a:off x="8164766" y="4966181"/>
              <a:ext cx="2559391" cy="15452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14000"/>
                </a:lnSpc>
              </a:pPr>
              <a:r>
                <a:rPr lang="sv-SE" sz="1400" b="1" dirty="0" err="1"/>
                <a:t>Supporting</a:t>
              </a:r>
              <a:r>
                <a:rPr lang="sv-SE" sz="1400" b="1" dirty="0"/>
                <a:t> data on:</a:t>
              </a:r>
            </a:p>
            <a:p>
              <a:pPr>
                <a:lnSpc>
                  <a:spcPct val="114000"/>
                </a:lnSpc>
              </a:pPr>
              <a:r>
                <a:rPr lang="sv-SE" sz="1400" dirty="0"/>
                <a:t>- </a:t>
              </a:r>
              <a:r>
                <a:rPr lang="sv-SE" sz="1400" dirty="0" err="1"/>
                <a:t>Solubility</a:t>
              </a:r>
              <a:r>
                <a:rPr lang="sv-SE" sz="1400" dirty="0"/>
                <a:t> </a:t>
              </a:r>
            </a:p>
            <a:p>
              <a:pPr>
                <a:lnSpc>
                  <a:spcPct val="114000"/>
                </a:lnSpc>
              </a:pPr>
              <a:r>
                <a:rPr lang="sv-SE" sz="1400" dirty="0"/>
                <a:t>- Dissolution and</a:t>
              </a:r>
            </a:p>
            <a:p>
              <a:pPr>
                <a:lnSpc>
                  <a:spcPct val="114000"/>
                </a:lnSpc>
              </a:pPr>
              <a:r>
                <a:rPr lang="sv-SE" sz="1400" dirty="0"/>
                <a:t>  </a:t>
              </a:r>
              <a:r>
                <a:rPr lang="sv-SE" sz="1400" b="1" dirty="0" err="1"/>
                <a:t>colloidal</a:t>
              </a:r>
              <a:r>
                <a:rPr lang="sv-SE" sz="1400" b="1" dirty="0"/>
                <a:t> </a:t>
              </a:r>
              <a:r>
                <a:rPr lang="sv-SE" sz="1400" b="1" dirty="0" err="1"/>
                <a:t>dynamics</a:t>
              </a:r>
              <a:endParaRPr lang="sv-SE" sz="1400" b="1" dirty="0"/>
            </a:p>
            <a:p>
              <a:pPr>
                <a:lnSpc>
                  <a:spcPct val="114000"/>
                </a:lnSpc>
              </a:pPr>
              <a:r>
                <a:rPr lang="sv-SE" sz="1400" dirty="0"/>
                <a:t>- </a:t>
              </a:r>
              <a:r>
                <a:rPr lang="sv-SE" sz="1400" dirty="0" err="1"/>
                <a:t>Precipitation</a:t>
              </a:r>
              <a:endParaRPr lang="sv-SE" sz="1400" dirty="0"/>
            </a:p>
            <a:p>
              <a:pPr>
                <a:lnSpc>
                  <a:spcPct val="114000"/>
                </a:lnSpc>
              </a:pPr>
              <a:r>
                <a:rPr lang="sv-SE" sz="1400" dirty="0"/>
                <a:t>- Solid </a:t>
              </a:r>
              <a:r>
                <a:rPr lang="sv-SE" sz="1400" dirty="0" err="1"/>
                <a:t>state</a:t>
              </a:r>
              <a:endParaRPr lang="sv-SE" sz="1400" dirty="0"/>
            </a:p>
          </p:txBody>
        </p:sp>
        <p:pic>
          <p:nvPicPr>
            <p:cNvPr id="8" name="Graphic 7">
              <a:extLst>
                <a:ext uri="{FF2B5EF4-FFF2-40B4-BE49-F238E27FC236}">
                  <a16:creationId xmlns:a16="http://schemas.microsoft.com/office/drawing/2014/main" id="{E2E1F237-0F4C-4311-AD9D-C412B07C1984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6663692" y="5632745"/>
              <a:ext cx="971254" cy="848414"/>
            </a:xfrm>
            <a:prstGeom prst="rect">
              <a:avLst/>
            </a:prstGeom>
          </p:spPr>
        </p:pic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F159D0C1-A87C-404A-B81B-7F1EB2C265B7}"/>
                </a:ext>
              </a:extLst>
            </p:cNvPr>
            <p:cNvSpPr txBox="1"/>
            <p:nvPr/>
          </p:nvSpPr>
          <p:spPr>
            <a:xfrm>
              <a:off x="7035844" y="5401040"/>
              <a:ext cx="75062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v-SE" sz="900" dirty="0">
                  <a:latin typeface="Bahnschrift" panose="020B0502040204020203" pitchFamily="34" charset="0"/>
                </a:rPr>
                <a:t>µDiss</a:t>
              </a:r>
              <a:endParaRPr lang="en-US" sz="900" dirty="0">
                <a:latin typeface="Bahnschrift" panose="020B0502040204020203" pitchFamily="34" charset="0"/>
              </a:endParaRPr>
            </a:p>
          </p:txBody>
        </p:sp>
        <p:sp>
          <p:nvSpPr>
            <p:cNvPr id="49" name="Rectangle: Rounded Corners 48">
              <a:extLst>
                <a:ext uri="{FF2B5EF4-FFF2-40B4-BE49-F238E27FC236}">
                  <a16:creationId xmlns:a16="http://schemas.microsoft.com/office/drawing/2014/main" id="{0324ACD4-C00E-42B8-96A2-1D76A553C96E}"/>
                </a:ext>
              </a:extLst>
            </p:cNvPr>
            <p:cNvSpPr/>
            <p:nvPr/>
          </p:nvSpPr>
          <p:spPr>
            <a:xfrm>
              <a:off x="4435389" y="4891586"/>
              <a:ext cx="6098268" cy="1624868"/>
            </a:xfrm>
            <a:prstGeom prst="roundRect">
              <a:avLst/>
            </a:prstGeom>
            <a:solidFill>
              <a:schemeClr val="bg1">
                <a:lumMod val="85000"/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DFE12029-52CD-00D6-8E96-6549C8E67687}"/>
              </a:ext>
            </a:extLst>
          </p:cNvPr>
          <p:cNvSpPr/>
          <p:nvPr/>
        </p:nvSpPr>
        <p:spPr>
          <a:xfrm>
            <a:off x="498598" y="1551307"/>
            <a:ext cx="3005667" cy="3896419"/>
          </a:xfrm>
          <a:prstGeom prst="roundRect">
            <a:avLst/>
          </a:prstGeom>
          <a:solidFill>
            <a:srgbClr val="F8F8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5" name="Graphic 24" descr="Gauge with solid fill">
            <a:extLst>
              <a:ext uri="{FF2B5EF4-FFF2-40B4-BE49-F238E27FC236}">
                <a16:creationId xmlns:a16="http://schemas.microsoft.com/office/drawing/2014/main" id="{6B4C9D1D-8D44-9B76-5AEF-9B8F2112023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63131" y="1551307"/>
            <a:ext cx="648267" cy="648267"/>
          </a:xfrm>
          <a:prstGeom prst="rect">
            <a:avLst/>
          </a:prstGeom>
        </p:spPr>
      </p:pic>
      <p:sp>
        <p:nvSpPr>
          <p:cNvPr id="29" name="Title 2">
            <a:extLst>
              <a:ext uri="{FF2B5EF4-FFF2-40B4-BE49-F238E27FC236}">
                <a16:creationId xmlns:a16="http://schemas.microsoft.com/office/drawing/2014/main" id="{AB5B30AA-987C-E241-CC2B-9DBE28510A01}"/>
              </a:ext>
            </a:extLst>
          </p:cNvPr>
          <p:cNvSpPr txBox="1">
            <a:spLocks/>
          </p:cNvSpPr>
          <p:nvPr/>
        </p:nvSpPr>
        <p:spPr>
          <a:xfrm>
            <a:off x="641970" y="2283600"/>
            <a:ext cx="2767622" cy="316412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800" kern="1200" spc="300">
                <a:solidFill>
                  <a:schemeClr val="tx2">
                    <a:alpha val="7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en-GB" sz="1400" b="1" spc="0" dirty="0">
                <a:solidFill>
                  <a:schemeClr val="tx1">
                    <a:alpha val="70000"/>
                  </a:schemeClr>
                </a:solidFill>
              </a:rPr>
              <a:t>Solubility</a:t>
            </a:r>
          </a:p>
          <a:p>
            <a:pPr algn="l">
              <a:lnSpc>
                <a:spcPct val="150000"/>
              </a:lnSpc>
            </a:pPr>
            <a:r>
              <a:rPr lang="en-GB" sz="1100" spc="0" dirty="0">
                <a:solidFill>
                  <a:schemeClr val="tx1">
                    <a:alpha val="70000"/>
                  </a:schemeClr>
                </a:solidFill>
              </a:rPr>
              <a:t>Amorphous/Crystalline, Biorelevant</a:t>
            </a:r>
            <a:endParaRPr lang="en-GB" sz="1400" b="1" spc="0" dirty="0">
              <a:solidFill>
                <a:schemeClr val="tx1">
                  <a:alpha val="70000"/>
                </a:schemeClr>
              </a:solidFill>
            </a:endParaRPr>
          </a:p>
          <a:p>
            <a:pPr algn="l">
              <a:lnSpc>
                <a:spcPct val="150000"/>
              </a:lnSpc>
            </a:pPr>
            <a:r>
              <a:rPr lang="en-GB" sz="1400" b="1" spc="0" dirty="0">
                <a:solidFill>
                  <a:schemeClr val="tx1">
                    <a:alpha val="70000"/>
                  </a:schemeClr>
                </a:solidFill>
              </a:rPr>
              <a:t>Dissolution Dynamics</a:t>
            </a:r>
          </a:p>
          <a:p>
            <a:pPr algn="l">
              <a:lnSpc>
                <a:spcPct val="150000"/>
              </a:lnSpc>
            </a:pPr>
            <a:r>
              <a:rPr lang="en-GB" sz="1100" spc="0" dirty="0">
                <a:solidFill>
                  <a:schemeClr val="tx1">
                    <a:alpha val="70000"/>
                  </a:schemeClr>
                </a:solidFill>
              </a:rPr>
              <a:t>Precipitation, Solid State, Solubilization</a:t>
            </a:r>
            <a:endParaRPr lang="en-GB" sz="1100" b="1" spc="0" dirty="0">
              <a:solidFill>
                <a:schemeClr val="tx1">
                  <a:alpha val="70000"/>
                </a:schemeClr>
              </a:solidFill>
            </a:endParaRPr>
          </a:p>
          <a:p>
            <a:pPr algn="l">
              <a:lnSpc>
                <a:spcPct val="150000"/>
              </a:lnSpc>
            </a:pPr>
            <a:r>
              <a:rPr lang="en-GB" sz="1400" b="1" spc="0" dirty="0">
                <a:solidFill>
                  <a:schemeClr val="tx1">
                    <a:alpha val="70000"/>
                  </a:schemeClr>
                </a:solidFill>
              </a:rPr>
              <a:t>Luminal stability</a:t>
            </a:r>
          </a:p>
          <a:p>
            <a:pPr algn="l">
              <a:lnSpc>
                <a:spcPct val="150000"/>
              </a:lnSpc>
            </a:pPr>
            <a:r>
              <a:rPr lang="en-GB" sz="1100" spc="0" dirty="0">
                <a:solidFill>
                  <a:schemeClr val="tx1">
                    <a:alpha val="70000"/>
                  </a:schemeClr>
                </a:solidFill>
              </a:rPr>
              <a:t>Enzymatic degradation</a:t>
            </a:r>
          </a:p>
          <a:p>
            <a:pPr algn="l">
              <a:lnSpc>
                <a:spcPct val="150000"/>
              </a:lnSpc>
            </a:pPr>
            <a:r>
              <a:rPr lang="en-GB" sz="1400" b="1" spc="0" dirty="0">
                <a:solidFill>
                  <a:schemeClr val="tx1">
                    <a:alpha val="70000"/>
                  </a:schemeClr>
                </a:solidFill>
              </a:rPr>
              <a:t>Intestinal permeability</a:t>
            </a:r>
          </a:p>
          <a:p>
            <a:pPr algn="l">
              <a:lnSpc>
                <a:spcPct val="150000"/>
              </a:lnSpc>
            </a:pPr>
            <a:r>
              <a:rPr lang="en-GB" sz="1100" spc="0" dirty="0" err="1">
                <a:solidFill>
                  <a:schemeClr val="tx1">
                    <a:alpha val="70000"/>
                  </a:schemeClr>
                </a:solidFill>
              </a:rPr>
              <a:t>P</a:t>
            </a:r>
            <a:r>
              <a:rPr lang="en-GB" sz="1100" spc="0" baseline="-25000" dirty="0" err="1">
                <a:solidFill>
                  <a:schemeClr val="tx1">
                    <a:alpha val="70000"/>
                  </a:schemeClr>
                </a:solidFill>
              </a:rPr>
              <a:t>eff</a:t>
            </a:r>
            <a:r>
              <a:rPr lang="en-GB" sz="1100" spc="0" dirty="0">
                <a:solidFill>
                  <a:schemeClr val="tx1">
                    <a:alpha val="70000"/>
                  </a:schemeClr>
                </a:solidFill>
              </a:rPr>
              <a:t>, P-</a:t>
            </a:r>
            <a:r>
              <a:rPr lang="en-GB" sz="1100" spc="0" dirty="0" err="1">
                <a:solidFill>
                  <a:schemeClr val="tx1">
                    <a:alpha val="70000"/>
                  </a:schemeClr>
                </a:solidFill>
              </a:rPr>
              <a:t>gp</a:t>
            </a:r>
            <a:r>
              <a:rPr lang="en-GB" sz="1100" spc="0" dirty="0">
                <a:solidFill>
                  <a:schemeClr val="tx1">
                    <a:alpha val="70000"/>
                  </a:schemeClr>
                </a:solidFill>
              </a:rPr>
              <a:t> efflux</a:t>
            </a:r>
          </a:p>
          <a:p>
            <a:pPr algn="l">
              <a:lnSpc>
                <a:spcPct val="150000"/>
              </a:lnSpc>
            </a:pPr>
            <a:r>
              <a:rPr lang="en-GB" sz="1400" b="1" spc="0" dirty="0">
                <a:solidFill>
                  <a:schemeClr val="tx1">
                    <a:alpha val="70000"/>
                  </a:schemeClr>
                </a:solidFill>
              </a:rPr>
              <a:t>First-pass extraction</a:t>
            </a:r>
          </a:p>
          <a:p>
            <a:pPr algn="l">
              <a:lnSpc>
                <a:spcPct val="150000"/>
              </a:lnSpc>
            </a:pPr>
            <a:r>
              <a:rPr lang="en-GB" sz="1100" spc="0" dirty="0">
                <a:solidFill>
                  <a:schemeClr val="tx1">
                    <a:alpha val="70000"/>
                  </a:schemeClr>
                </a:solidFill>
              </a:rPr>
              <a:t>Enzymatic gut-wall and hepatic extraction</a:t>
            </a:r>
          </a:p>
          <a:p>
            <a:pPr algn="l">
              <a:lnSpc>
                <a:spcPct val="150000"/>
              </a:lnSpc>
            </a:pPr>
            <a:endParaRPr lang="en-GB" sz="1100" spc="0" dirty="0">
              <a:solidFill>
                <a:schemeClr val="tx1">
                  <a:alpha val="70000"/>
                </a:schemeClr>
              </a:solidFill>
            </a:endParaRPr>
          </a:p>
        </p:txBody>
      </p:sp>
      <p:sp>
        <p:nvSpPr>
          <p:cNvPr id="36" name="Title 2">
            <a:extLst>
              <a:ext uri="{FF2B5EF4-FFF2-40B4-BE49-F238E27FC236}">
                <a16:creationId xmlns:a16="http://schemas.microsoft.com/office/drawing/2014/main" id="{BD88CCD8-F10F-30CC-8C63-089B011629E7}"/>
              </a:ext>
            </a:extLst>
          </p:cNvPr>
          <p:cNvSpPr txBox="1">
            <a:spLocks/>
          </p:cNvSpPr>
          <p:nvPr/>
        </p:nvSpPr>
        <p:spPr>
          <a:xfrm>
            <a:off x="1370897" y="1657270"/>
            <a:ext cx="2442747" cy="52036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800" kern="1200" spc="300">
                <a:solidFill>
                  <a:schemeClr val="tx2">
                    <a:alpha val="7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GB" sz="1600" b="1" spc="0" dirty="0">
                <a:solidFill>
                  <a:srgbClr val="3E8163">
                    <a:alpha val="70000"/>
                  </a:srgbClr>
                </a:solidFill>
              </a:rPr>
              <a:t>Biopharmaceutics</a:t>
            </a:r>
          </a:p>
          <a:p>
            <a:pPr algn="l"/>
            <a:r>
              <a:rPr lang="en-GB" sz="1600" b="1" spc="0" dirty="0">
                <a:solidFill>
                  <a:srgbClr val="3E8163">
                    <a:alpha val="70000"/>
                  </a:srgbClr>
                </a:solidFill>
              </a:rPr>
              <a:t>characterization</a:t>
            </a:r>
          </a:p>
        </p:txBody>
      </p:sp>
    </p:spTree>
    <p:extLst>
      <p:ext uri="{BB962C8B-B14F-4D97-AF65-F5344CB8AC3E}">
        <p14:creationId xmlns:p14="http://schemas.microsoft.com/office/powerpoint/2010/main" val="41462644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C743C760-0AE2-46AE-AC15-825CD159F309}"/>
              </a:ext>
            </a:extLst>
          </p:cNvPr>
          <p:cNvSpPr/>
          <p:nvPr/>
        </p:nvSpPr>
        <p:spPr>
          <a:xfrm>
            <a:off x="9981230" y="0"/>
            <a:ext cx="2210770" cy="2463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9993026-19E8-44AD-BAEC-7B83D1F6CC36}"/>
              </a:ext>
            </a:extLst>
          </p:cNvPr>
          <p:cNvSpPr/>
          <p:nvPr/>
        </p:nvSpPr>
        <p:spPr>
          <a:xfrm>
            <a:off x="10625667" y="5376333"/>
            <a:ext cx="1236133" cy="115146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8898439A-579B-8F4D-A5E7-CE3CCCF8F1C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8015" y="297166"/>
            <a:ext cx="8791451" cy="645772"/>
          </a:xfrm>
        </p:spPr>
        <p:txBody>
          <a:bodyPr anchor="ctr">
            <a:noAutofit/>
          </a:bodyPr>
          <a:lstStyle/>
          <a:p>
            <a:pPr algn="l"/>
            <a:r>
              <a:rPr lang="en-GB" sz="2400" b="1" dirty="0">
                <a:solidFill>
                  <a:srgbClr val="3E8163">
                    <a:alpha val="70000"/>
                  </a:srgbClr>
                </a:solidFill>
              </a:rPr>
              <a:t>PROTAC score card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17C21250-2ADD-4B50-9DAB-0F8DE888EE22}"/>
              </a:ext>
            </a:extLst>
          </p:cNvPr>
          <p:cNvCxnSpPr/>
          <p:nvPr/>
        </p:nvCxnSpPr>
        <p:spPr>
          <a:xfrm>
            <a:off x="71021" y="993740"/>
            <a:ext cx="7998781" cy="0"/>
          </a:xfrm>
          <a:prstGeom prst="line">
            <a:avLst/>
          </a:prstGeom>
          <a:ln w="12700">
            <a:solidFill>
              <a:srgbClr val="3E816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>
            <a:extLst>
              <a:ext uri="{FF2B5EF4-FFF2-40B4-BE49-F238E27FC236}">
                <a16:creationId xmlns:a16="http://schemas.microsoft.com/office/drawing/2014/main" id="{D6E2BAD0-7B70-4C20-BE2D-21DDCCF3FA0A}"/>
              </a:ext>
            </a:extLst>
          </p:cNvPr>
          <p:cNvSpPr txBox="1"/>
          <p:nvPr/>
        </p:nvSpPr>
        <p:spPr>
          <a:xfrm>
            <a:off x="11403304" y="6403518"/>
            <a:ext cx="55050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1600" dirty="0">
                <a:solidFill>
                  <a:schemeClr val="accent4"/>
                </a:solidFill>
              </a:rPr>
              <a:t>9</a:t>
            </a:r>
            <a:endParaRPr lang="en-US" sz="1600" dirty="0">
              <a:solidFill>
                <a:schemeClr val="accent4"/>
              </a:solidFill>
            </a:endParaRP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E9CFC196-A44E-4FC4-8EEC-AAE6EB011DE2}"/>
              </a:ext>
            </a:extLst>
          </p:cNvPr>
          <p:cNvSpPr/>
          <p:nvPr/>
        </p:nvSpPr>
        <p:spPr>
          <a:xfrm>
            <a:off x="570438" y="1405296"/>
            <a:ext cx="3005667" cy="648266"/>
          </a:xfrm>
          <a:prstGeom prst="roundRect">
            <a:avLst/>
          </a:prstGeom>
          <a:solidFill>
            <a:srgbClr val="F8F8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9" name="Graphic 28" descr="Gauge with solid fill">
            <a:extLst>
              <a:ext uri="{FF2B5EF4-FFF2-40B4-BE49-F238E27FC236}">
                <a16:creationId xmlns:a16="http://schemas.microsoft.com/office/drawing/2014/main" id="{4D7604A7-62CF-4906-A379-01020AEF5CC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34971" y="1386245"/>
            <a:ext cx="648267" cy="64826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D02F1F0A-591B-4571-AAC8-A5B2801E095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24442"/>
          <a:stretch/>
        </p:blipFill>
        <p:spPr>
          <a:xfrm>
            <a:off x="628805" y="2208712"/>
            <a:ext cx="5241538" cy="3777217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FFFAC824-B455-433A-BB1E-3C4A1C4774C0}"/>
              </a:ext>
            </a:extLst>
          </p:cNvPr>
          <p:cNvSpPr txBox="1"/>
          <p:nvPr/>
        </p:nvSpPr>
        <p:spPr>
          <a:xfrm>
            <a:off x="7006410" y="1674621"/>
            <a:ext cx="2692140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b="1" dirty="0"/>
              <a:t>ARV-110</a:t>
            </a:r>
          </a:p>
          <a:p>
            <a:endParaRPr lang="sv-SE" b="1" dirty="0"/>
          </a:p>
          <a:p>
            <a:pPr>
              <a:lnSpc>
                <a:spcPct val="150000"/>
              </a:lnSpc>
            </a:pPr>
            <a:r>
              <a:rPr lang="sv-SE" sz="1200" b="1" dirty="0">
                <a:latin typeface="Bahnschrift" panose="020B0502040204020203" pitchFamily="34" charset="0"/>
              </a:rPr>
              <a:t>Dissolution/</a:t>
            </a:r>
            <a:r>
              <a:rPr lang="sv-SE" sz="1200" b="1" dirty="0" err="1">
                <a:latin typeface="Bahnschrift" panose="020B0502040204020203" pitchFamily="34" charset="0"/>
              </a:rPr>
              <a:t>solubility</a:t>
            </a:r>
            <a:r>
              <a:rPr lang="sv-SE" sz="1200" b="1" dirty="0">
                <a:latin typeface="Bahnschrift" panose="020B0502040204020203" pitchFamily="34" charset="0"/>
              </a:rPr>
              <a:t>:</a:t>
            </a:r>
          </a:p>
          <a:p>
            <a:pPr>
              <a:lnSpc>
                <a:spcPct val="150000"/>
              </a:lnSpc>
            </a:pPr>
            <a:r>
              <a:rPr lang="sv-SE" sz="1200" b="1" dirty="0" err="1">
                <a:latin typeface="Bahnschrift" panose="020B0502040204020203" pitchFamily="34" charset="0"/>
              </a:rPr>
              <a:t>Permeability</a:t>
            </a:r>
            <a:r>
              <a:rPr lang="sv-SE" sz="1200" b="1" dirty="0">
                <a:latin typeface="Bahnschrift" panose="020B0502040204020203" pitchFamily="34" charset="0"/>
              </a:rPr>
              <a:t>*:</a:t>
            </a:r>
          </a:p>
          <a:p>
            <a:pPr>
              <a:lnSpc>
                <a:spcPct val="150000"/>
              </a:lnSpc>
            </a:pPr>
            <a:r>
              <a:rPr lang="sv-SE" sz="1200" b="1" dirty="0" err="1">
                <a:latin typeface="Bahnschrift" panose="020B0502040204020203" pitchFamily="34" charset="0"/>
              </a:rPr>
              <a:t>Efflux</a:t>
            </a:r>
            <a:r>
              <a:rPr lang="sv-SE" sz="1200" b="1" dirty="0">
                <a:latin typeface="Bahnschrift" panose="020B0502040204020203" pitchFamily="34" charset="0"/>
              </a:rPr>
              <a:t>:</a:t>
            </a:r>
          </a:p>
          <a:p>
            <a:pPr>
              <a:lnSpc>
                <a:spcPct val="150000"/>
              </a:lnSpc>
            </a:pPr>
            <a:r>
              <a:rPr lang="sv-SE" sz="1200" b="1" dirty="0">
                <a:latin typeface="Bahnschrift" panose="020B0502040204020203" pitchFamily="34" charset="0"/>
              </a:rPr>
              <a:t>Luminal </a:t>
            </a:r>
            <a:r>
              <a:rPr lang="sv-SE" sz="1200" b="1" dirty="0" err="1">
                <a:latin typeface="Bahnschrift" panose="020B0502040204020203" pitchFamily="34" charset="0"/>
              </a:rPr>
              <a:t>stability</a:t>
            </a:r>
            <a:r>
              <a:rPr lang="sv-SE" sz="1200" b="1" dirty="0">
                <a:latin typeface="Bahnschrift" panose="020B0502040204020203" pitchFamily="34" charset="0"/>
              </a:rPr>
              <a:t>:</a:t>
            </a:r>
          </a:p>
          <a:p>
            <a:pPr>
              <a:lnSpc>
                <a:spcPct val="150000"/>
              </a:lnSpc>
            </a:pPr>
            <a:r>
              <a:rPr lang="sv-SE" sz="1200" b="1" dirty="0" err="1">
                <a:latin typeface="Bahnschrift" panose="020B0502040204020203" pitchFamily="34" charset="0"/>
              </a:rPr>
              <a:t>First</a:t>
            </a:r>
            <a:r>
              <a:rPr lang="sv-SE" sz="1200" b="1" dirty="0">
                <a:latin typeface="Bahnschrift" panose="020B0502040204020203" pitchFamily="34" charset="0"/>
              </a:rPr>
              <a:t>-pass </a:t>
            </a:r>
            <a:r>
              <a:rPr lang="sv-SE" sz="1200" b="1" dirty="0" err="1">
                <a:latin typeface="Bahnschrift" panose="020B0502040204020203" pitchFamily="34" charset="0"/>
              </a:rPr>
              <a:t>stability</a:t>
            </a:r>
            <a:r>
              <a:rPr lang="sv-SE" sz="1200" b="1" dirty="0">
                <a:latin typeface="Bahnschrift" panose="020B0502040204020203" pitchFamily="34" charset="0"/>
              </a:rPr>
              <a:t>:</a:t>
            </a:r>
          </a:p>
          <a:p>
            <a:pPr>
              <a:lnSpc>
                <a:spcPct val="150000"/>
              </a:lnSpc>
            </a:pPr>
            <a:r>
              <a:rPr lang="sv-SE" sz="1200" b="1" dirty="0" err="1">
                <a:latin typeface="Bahnschrift" panose="020B0502040204020203" pitchFamily="34" charset="0"/>
              </a:rPr>
              <a:t>Bile</a:t>
            </a:r>
            <a:r>
              <a:rPr lang="sv-SE" sz="1200" b="1" dirty="0">
                <a:latin typeface="Bahnschrift" panose="020B0502040204020203" pitchFamily="34" charset="0"/>
              </a:rPr>
              <a:t> </a:t>
            </a:r>
            <a:r>
              <a:rPr lang="sv-SE" sz="1200" b="1" dirty="0" err="1">
                <a:latin typeface="Bahnschrift" panose="020B0502040204020203" pitchFamily="34" charset="0"/>
              </a:rPr>
              <a:t>excretion</a:t>
            </a:r>
            <a:r>
              <a:rPr lang="sv-SE" sz="1200" b="1" dirty="0">
                <a:latin typeface="Bahnschrift" panose="020B0502040204020203" pitchFamily="34" charset="0"/>
              </a:rPr>
              <a:t>:</a:t>
            </a:r>
          </a:p>
          <a:p>
            <a:r>
              <a:rPr lang="sv-SE" sz="1200" b="1" dirty="0"/>
              <a:t> </a:t>
            </a:r>
            <a:endParaRPr lang="en-US" sz="1200" b="1" dirty="0"/>
          </a:p>
        </p:txBody>
      </p:sp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2F7B12D9-0D18-4678-B5E5-6C7FBDAECEC8}"/>
              </a:ext>
            </a:extLst>
          </p:cNvPr>
          <p:cNvSpPr/>
          <p:nvPr/>
        </p:nvSpPr>
        <p:spPr>
          <a:xfrm>
            <a:off x="9009818" y="2374081"/>
            <a:ext cx="273378" cy="131975"/>
          </a:xfrm>
          <a:prstGeom prst="round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id="{5F111818-6375-4436-A3B8-525CAA9ECFF0}"/>
              </a:ext>
            </a:extLst>
          </p:cNvPr>
          <p:cNvSpPr/>
          <p:nvPr/>
        </p:nvSpPr>
        <p:spPr>
          <a:xfrm>
            <a:off x="9324800" y="2374081"/>
            <a:ext cx="273378" cy="131975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: Rounded Corners 27">
            <a:extLst>
              <a:ext uri="{FF2B5EF4-FFF2-40B4-BE49-F238E27FC236}">
                <a16:creationId xmlns:a16="http://schemas.microsoft.com/office/drawing/2014/main" id="{D6C2A552-73D3-4661-ADB4-11D22BE61F19}"/>
              </a:ext>
            </a:extLst>
          </p:cNvPr>
          <p:cNvSpPr/>
          <p:nvPr/>
        </p:nvSpPr>
        <p:spPr>
          <a:xfrm>
            <a:off x="9639782" y="2374081"/>
            <a:ext cx="273378" cy="131975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101683B5-C601-4BEC-9F24-FBCA9309A1DD}"/>
              </a:ext>
            </a:extLst>
          </p:cNvPr>
          <p:cNvSpPr/>
          <p:nvPr/>
        </p:nvSpPr>
        <p:spPr>
          <a:xfrm>
            <a:off x="9954764" y="2374081"/>
            <a:ext cx="273378" cy="131975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: Rounded Corners 30">
            <a:extLst>
              <a:ext uri="{FF2B5EF4-FFF2-40B4-BE49-F238E27FC236}">
                <a16:creationId xmlns:a16="http://schemas.microsoft.com/office/drawing/2014/main" id="{F982B2C8-DC06-4863-8199-155D186D59F1}"/>
              </a:ext>
            </a:extLst>
          </p:cNvPr>
          <p:cNvSpPr/>
          <p:nvPr/>
        </p:nvSpPr>
        <p:spPr>
          <a:xfrm>
            <a:off x="10269746" y="2374081"/>
            <a:ext cx="273378" cy="131975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: Rounded Corners 31">
            <a:extLst>
              <a:ext uri="{FF2B5EF4-FFF2-40B4-BE49-F238E27FC236}">
                <a16:creationId xmlns:a16="http://schemas.microsoft.com/office/drawing/2014/main" id="{67530725-2F24-4A06-995F-3C4DB12B0896}"/>
              </a:ext>
            </a:extLst>
          </p:cNvPr>
          <p:cNvSpPr/>
          <p:nvPr/>
        </p:nvSpPr>
        <p:spPr>
          <a:xfrm>
            <a:off x="9005105" y="2638425"/>
            <a:ext cx="273378" cy="131975"/>
          </a:xfrm>
          <a:prstGeom prst="roundRect">
            <a:avLst/>
          </a:prstGeom>
          <a:solidFill>
            <a:srgbClr val="3E8163"/>
          </a:solidFill>
          <a:ln>
            <a:solidFill>
              <a:srgbClr val="55A07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: Rounded Corners 33">
            <a:extLst>
              <a:ext uri="{FF2B5EF4-FFF2-40B4-BE49-F238E27FC236}">
                <a16:creationId xmlns:a16="http://schemas.microsoft.com/office/drawing/2014/main" id="{5F544C20-530E-4833-A037-56390A8EE3C5}"/>
              </a:ext>
            </a:extLst>
          </p:cNvPr>
          <p:cNvSpPr/>
          <p:nvPr/>
        </p:nvSpPr>
        <p:spPr>
          <a:xfrm>
            <a:off x="9320087" y="2638425"/>
            <a:ext cx="273378" cy="131975"/>
          </a:xfrm>
          <a:prstGeom prst="roundRect">
            <a:avLst/>
          </a:prstGeom>
          <a:solidFill>
            <a:srgbClr val="3E8163"/>
          </a:solidFill>
          <a:ln>
            <a:solidFill>
              <a:srgbClr val="55A07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: Rounded Corners 34">
            <a:extLst>
              <a:ext uri="{FF2B5EF4-FFF2-40B4-BE49-F238E27FC236}">
                <a16:creationId xmlns:a16="http://schemas.microsoft.com/office/drawing/2014/main" id="{DE9DDB4E-F1CB-456B-90F7-EC437852A353}"/>
              </a:ext>
            </a:extLst>
          </p:cNvPr>
          <p:cNvSpPr/>
          <p:nvPr/>
        </p:nvSpPr>
        <p:spPr>
          <a:xfrm>
            <a:off x="9635069" y="2638425"/>
            <a:ext cx="273378" cy="131975"/>
          </a:xfrm>
          <a:prstGeom prst="roundRect">
            <a:avLst/>
          </a:prstGeom>
          <a:solidFill>
            <a:srgbClr val="3E8163"/>
          </a:solidFill>
          <a:ln>
            <a:solidFill>
              <a:srgbClr val="55A07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: Rounded Corners 36">
            <a:extLst>
              <a:ext uri="{FF2B5EF4-FFF2-40B4-BE49-F238E27FC236}">
                <a16:creationId xmlns:a16="http://schemas.microsoft.com/office/drawing/2014/main" id="{6A414755-B25E-436D-9018-C2B6A71EA919}"/>
              </a:ext>
            </a:extLst>
          </p:cNvPr>
          <p:cNvSpPr/>
          <p:nvPr/>
        </p:nvSpPr>
        <p:spPr>
          <a:xfrm>
            <a:off x="9950051" y="2638425"/>
            <a:ext cx="273378" cy="131975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ectangle: Rounded Corners 37">
            <a:extLst>
              <a:ext uri="{FF2B5EF4-FFF2-40B4-BE49-F238E27FC236}">
                <a16:creationId xmlns:a16="http://schemas.microsoft.com/office/drawing/2014/main" id="{104E24AF-0999-49E8-8FC8-2036FB18C5CB}"/>
              </a:ext>
            </a:extLst>
          </p:cNvPr>
          <p:cNvSpPr/>
          <p:nvPr/>
        </p:nvSpPr>
        <p:spPr>
          <a:xfrm>
            <a:off x="10265033" y="2638425"/>
            <a:ext cx="273378" cy="131975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ectangle: Rounded Corners 38">
            <a:extLst>
              <a:ext uri="{FF2B5EF4-FFF2-40B4-BE49-F238E27FC236}">
                <a16:creationId xmlns:a16="http://schemas.microsoft.com/office/drawing/2014/main" id="{F4B9C400-2A1A-4BC4-A147-AD58D2C75248}"/>
              </a:ext>
            </a:extLst>
          </p:cNvPr>
          <p:cNvSpPr/>
          <p:nvPr/>
        </p:nvSpPr>
        <p:spPr>
          <a:xfrm>
            <a:off x="9014469" y="2922800"/>
            <a:ext cx="273378" cy="131975"/>
          </a:xfrm>
          <a:prstGeom prst="roundRect">
            <a:avLst/>
          </a:prstGeom>
          <a:solidFill>
            <a:srgbClr val="3E8163"/>
          </a:solidFill>
          <a:ln>
            <a:solidFill>
              <a:srgbClr val="55A07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ectangle: Rounded Corners 39">
            <a:extLst>
              <a:ext uri="{FF2B5EF4-FFF2-40B4-BE49-F238E27FC236}">
                <a16:creationId xmlns:a16="http://schemas.microsoft.com/office/drawing/2014/main" id="{D2C15B8B-6D89-427C-ADCB-9FD848C418AA}"/>
              </a:ext>
            </a:extLst>
          </p:cNvPr>
          <p:cNvSpPr/>
          <p:nvPr/>
        </p:nvSpPr>
        <p:spPr>
          <a:xfrm>
            <a:off x="9329451" y="2922800"/>
            <a:ext cx="273378" cy="131975"/>
          </a:xfrm>
          <a:prstGeom prst="roundRect">
            <a:avLst/>
          </a:prstGeom>
          <a:solidFill>
            <a:srgbClr val="3E8163"/>
          </a:solidFill>
          <a:ln>
            <a:solidFill>
              <a:srgbClr val="55A07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Rectangle: Rounded Corners 40">
            <a:extLst>
              <a:ext uri="{FF2B5EF4-FFF2-40B4-BE49-F238E27FC236}">
                <a16:creationId xmlns:a16="http://schemas.microsoft.com/office/drawing/2014/main" id="{2BD8C19B-112C-4CBE-A797-821AEF05024A}"/>
              </a:ext>
            </a:extLst>
          </p:cNvPr>
          <p:cNvSpPr/>
          <p:nvPr/>
        </p:nvSpPr>
        <p:spPr>
          <a:xfrm>
            <a:off x="9644433" y="2922800"/>
            <a:ext cx="273378" cy="131975"/>
          </a:xfrm>
          <a:prstGeom prst="roundRect">
            <a:avLst/>
          </a:prstGeom>
          <a:solidFill>
            <a:srgbClr val="3E8163"/>
          </a:solidFill>
          <a:ln>
            <a:solidFill>
              <a:srgbClr val="55A07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Rectangle: Rounded Corners 41">
            <a:extLst>
              <a:ext uri="{FF2B5EF4-FFF2-40B4-BE49-F238E27FC236}">
                <a16:creationId xmlns:a16="http://schemas.microsoft.com/office/drawing/2014/main" id="{945AEADC-2BCB-424C-9FDE-3ABAEDFCEAC3}"/>
              </a:ext>
            </a:extLst>
          </p:cNvPr>
          <p:cNvSpPr/>
          <p:nvPr/>
        </p:nvSpPr>
        <p:spPr>
          <a:xfrm>
            <a:off x="9959415" y="2922800"/>
            <a:ext cx="273378" cy="131975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ectangle: Rounded Corners 42">
            <a:extLst>
              <a:ext uri="{FF2B5EF4-FFF2-40B4-BE49-F238E27FC236}">
                <a16:creationId xmlns:a16="http://schemas.microsoft.com/office/drawing/2014/main" id="{53BDD30F-2A00-401A-BD85-7779963CE1AF}"/>
              </a:ext>
            </a:extLst>
          </p:cNvPr>
          <p:cNvSpPr/>
          <p:nvPr/>
        </p:nvSpPr>
        <p:spPr>
          <a:xfrm>
            <a:off x="10274397" y="2922800"/>
            <a:ext cx="273378" cy="131975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Rectangle: Rounded Corners 43">
            <a:extLst>
              <a:ext uri="{FF2B5EF4-FFF2-40B4-BE49-F238E27FC236}">
                <a16:creationId xmlns:a16="http://schemas.microsoft.com/office/drawing/2014/main" id="{7D9A91FB-4FBF-4B4D-BF5E-F6CC4628A829}"/>
              </a:ext>
            </a:extLst>
          </p:cNvPr>
          <p:cNvSpPr/>
          <p:nvPr/>
        </p:nvSpPr>
        <p:spPr>
          <a:xfrm>
            <a:off x="9023833" y="3207175"/>
            <a:ext cx="273378" cy="131975"/>
          </a:xfrm>
          <a:prstGeom prst="roundRect">
            <a:avLst/>
          </a:prstGeom>
          <a:solidFill>
            <a:srgbClr val="3E8163"/>
          </a:solidFill>
          <a:ln>
            <a:solidFill>
              <a:srgbClr val="55A07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Rectangle: Rounded Corners 44">
            <a:extLst>
              <a:ext uri="{FF2B5EF4-FFF2-40B4-BE49-F238E27FC236}">
                <a16:creationId xmlns:a16="http://schemas.microsoft.com/office/drawing/2014/main" id="{0913EF8A-7C16-44AF-A369-964207D49B84}"/>
              </a:ext>
            </a:extLst>
          </p:cNvPr>
          <p:cNvSpPr/>
          <p:nvPr/>
        </p:nvSpPr>
        <p:spPr>
          <a:xfrm>
            <a:off x="9338815" y="3207175"/>
            <a:ext cx="273378" cy="131975"/>
          </a:xfrm>
          <a:prstGeom prst="roundRect">
            <a:avLst/>
          </a:prstGeom>
          <a:solidFill>
            <a:srgbClr val="3E8163"/>
          </a:solidFill>
          <a:ln>
            <a:solidFill>
              <a:srgbClr val="55A07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Rectangle: Rounded Corners 45">
            <a:extLst>
              <a:ext uri="{FF2B5EF4-FFF2-40B4-BE49-F238E27FC236}">
                <a16:creationId xmlns:a16="http://schemas.microsoft.com/office/drawing/2014/main" id="{7E3BE391-7752-4180-B6E3-64CDD99F812A}"/>
              </a:ext>
            </a:extLst>
          </p:cNvPr>
          <p:cNvSpPr/>
          <p:nvPr/>
        </p:nvSpPr>
        <p:spPr>
          <a:xfrm>
            <a:off x="9653797" y="3207175"/>
            <a:ext cx="273378" cy="131975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: Rounded Corners 46">
            <a:extLst>
              <a:ext uri="{FF2B5EF4-FFF2-40B4-BE49-F238E27FC236}">
                <a16:creationId xmlns:a16="http://schemas.microsoft.com/office/drawing/2014/main" id="{68E57714-FEFA-4B19-AA02-22546D3D4D46}"/>
              </a:ext>
            </a:extLst>
          </p:cNvPr>
          <p:cNvSpPr/>
          <p:nvPr/>
        </p:nvSpPr>
        <p:spPr>
          <a:xfrm>
            <a:off x="9968779" y="3207175"/>
            <a:ext cx="273378" cy="131975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Rectangle: Rounded Corners 47">
            <a:extLst>
              <a:ext uri="{FF2B5EF4-FFF2-40B4-BE49-F238E27FC236}">
                <a16:creationId xmlns:a16="http://schemas.microsoft.com/office/drawing/2014/main" id="{36BCAC52-2CA2-4D26-8118-2924CAF1B0D0}"/>
              </a:ext>
            </a:extLst>
          </p:cNvPr>
          <p:cNvSpPr/>
          <p:nvPr/>
        </p:nvSpPr>
        <p:spPr>
          <a:xfrm>
            <a:off x="10283761" y="3207175"/>
            <a:ext cx="273378" cy="131975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Rectangle: Rounded Corners 48">
            <a:extLst>
              <a:ext uri="{FF2B5EF4-FFF2-40B4-BE49-F238E27FC236}">
                <a16:creationId xmlns:a16="http://schemas.microsoft.com/office/drawing/2014/main" id="{8EF7EB7B-39FD-49F3-A1EE-77FDB1A00536}"/>
              </a:ext>
            </a:extLst>
          </p:cNvPr>
          <p:cNvSpPr/>
          <p:nvPr/>
        </p:nvSpPr>
        <p:spPr>
          <a:xfrm>
            <a:off x="9033197" y="3491550"/>
            <a:ext cx="273378" cy="131975"/>
          </a:xfrm>
          <a:prstGeom prst="roundRect">
            <a:avLst/>
          </a:prstGeom>
          <a:solidFill>
            <a:srgbClr val="3E8163"/>
          </a:solidFill>
          <a:ln>
            <a:solidFill>
              <a:srgbClr val="55A07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ectangle: Rounded Corners 49">
            <a:extLst>
              <a:ext uri="{FF2B5EF4-FFF2-40B4-BE49-F238E27FC236}">
                <a16:creationId xmlns:a16="http://schemas.microsoft.com/office/drawing/2014/main" id="{984505E5-E82F-4F5B-ABDA-703C7724F420}"/>
              </a:ext>
            </a:extLst>
          </p:cNvPr>
          <p:cNvSpPr/>
          <p:nvPr/>
        </p:nvSpPr>
        <p:spPr>
          <a:xfrm>
            <a:off x="9348179" y="3491550"/>
            <a:ext cx="273378" cy="131975"/>
          </a:xfrm>
          <a:prstGeom prst="roundRect">
            <a:avLst/>
          </a:prstGeom>
          <a:solidFill>
            <a:srgbClr val="3E8163"/>
          </a:solidFill>
          <a:ln>
            <a:solidFill>
              <a:srgbClr val="55A07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Rectangle: Rounded Corners 50">
            <a:extLst>
              <a:ext uri="{FF2B5EF4-FFF2-40B4-BE49-F238E27FC236}">
                <a16:creationId xmlns:a16="http://schemas.microsoft.com/office/drawing/2014/main" id="{9FCB344A-A74C-40F9-9F7F-7845AF508A3D}"/>
              </a:ext>
            </a:extLst>
          </p:cNvPr>
          <p:cNvSpPr/>
          <p:nvPr/>
        </p:nvSpPr>
        <p:spPr>
          <a:xfrm>
            <a:off x="9663161" y="3491550"/>
            <a:ext cx="273378" cy="131975"/>
          </a:xfrm>
          <a:prstGeom prst="roundRect">
            <a:avLst/>
          </a:prstGeom>
          <a:solidFill>
            <a:srgbClr val="3E8163"/>
          </a:solidFill>
          <a:ln>
            <a:solidFill>
              <a:srgbClr val="55A07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Rectangle: Rounded Corners 51">
            <a:extLst>
              <a:ext uri="{FF2B5EF4-FFF2-40B4-BE49-F238E27FC236}">
                <a16:creationId xmlns:a16="http://schemas.microsoft.com/office/drawing/2014/main" id="{C97AD3B1-6665-4109-A342-EBBA7FEC66A0}"/>
              </a:ext>
            </a:extLst>
          </p:cNvPr>
          <p:cNvSpPr/>
          <p:nvPr/>
        </p:nvSpPr>
        <p:spPr>
          <a:xfrm>
            <a:off x="9978143" y="3491550"/>
            <a:ext cx="273378" cy="131975"/>
          </a:xfrm>
          <a:prstGeom prst="roundRect">
            <a:avLst/>
          </a:prstGeom>
          <a:solidFill>
            <a:srgbClr val="3E8163"/>
          </a:solidFill>
          <a:ln>
            <a:solidFill>
              <a:srgbClr val="55A07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Rectangle: Rounded Corners 52">
            <a:extLst>
              <a:ext uri="{FF2B5EF4-FFF2-40B4-BE49-F238E27FC236}">
                <a16:creationId xmlns:a16="http://schemas.microsoft.com/office/drawing/2014/main" id="{75555ADB-4532-48FD-9B60-E582C0578430}"/>
              </a:ext>
            </a:extLst>
          </p:cNvPr>
          <p:cNvSpPr/>
          <p:nvPr/>
        </p:nvSpPr>
        <p:spPr>
          <a:xfrm>
            <a:off x="10293125" y="3491550"/>
            <a:ext cx="273378" cy="131975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Rectangle: Rounded Corners 53">
            <a:extLst>
              <a:ext uri="{FF2B5EF4-FFF2-40B4-BE49-F238E27FC236}">
                <a16:creationId xmlns:a16="http://schemas.microsoft.com/office/drawing/2014/main" id="{309BFE24-1CE8-4076-8E68-D6345493C83F}"/>
              </a:ext>
            </a:extLst>
          </p:cNvPr>
          <p:cNvSpPr/>
          <p:nvPr/>
        </p:nvSpPr>
        <p:spPr>
          <a:xfrm>
            <a:off x="9042561" y="3775925"/>
            <a:ext cx="273378" cy="131975"/>
          </a:xfrm>
          <a:prstGeom prst="roundRect">
            <a:avLst/>
          </a:prstGeom>
          <a:solidFill>
            <a:srgbClr val="3E8163"/>
          </a:solidFill>
          <a:ln>
            <a:solidFill>
              <a:srgbClr val="55A07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Rectangle: Rounded Corners 54">
            <a:extLst>
              <a:ext uri="{FF2B5EF4-FFF2-40B4-BE49-F238E27FC236}">
                <a16:creationId xmlns:a16="http://schemas.microsoft.com/office/drawing/2014/main" id="{349AE9CA-009C-4521-95D9-69A2C7D9E0F7}"/>
              </a:ext>
            </a:extLst>
          </p:cNvPr>
          <p:cNvSpPr/>
          <p:nvPr/>
        </p:nvSpPr>
        <p:spPr>
          <a:xfrm>
            <a:off x="9357543" y="3775925"/>
            <a:ext cx="273378" cy="131975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Rectangle: Rounded Corners 55">
            <a:extLst>
              <a:ext uri="{FF2B5EF4-FFF2-40B4-BE49-F238E27FC236}">
                <a16:creationId xmlns:a16="http://schemas.microsoft.com/office/drawing/2014/main" id="{0AF72AEC-236D-44D4-96E5-54CE1C797A11}"/>
              </a:ext>
            </a:extLst>
          </p:cNvPr>
          <p:cNvSpPr/>
          <p:nvPr/>
        </p:nvSpPr>
        <p:spPr>
          <a:xfrm>
            <a:off x="9672525" y="3775925"/>
            <a:ext cx="273378" cy="131975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: Rounded Corners 56">
            <a:extLst>
              <a:ext uri="{FF2B5EF4-FFF2-40B4-BE49-F238E27FC236}">
                <a16:creationId xmlns:a16="http://schemas.microsoft.com/office/drawing/2014/main" id="{0694AD7A-4960-4CC0-BF97-60B08A24D56C}"/>
              </a:ext>
            </a:extLst>
          </p:cNvPr>
          <p:cNvSpPr/>
          <p:nvPr/>
        </p:nvSpPr>
        <p:spPr>
          <a:xfrm>
            <a:off x="9987507" y="3775925"/>
            <a:ext cx="273378" cy="131975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Rectangle: Rounded Corners 57">
            <a:extLst>
              <a:ext uri="{FF2B5EF4-FFF2-40B4-BE49-F238E27FC236}">
                <a16:creationId xmlns:a16="http://schemas.microsoft.com/office/drawing/2014/main" id="{01404B9F-6367-47AB-9CB7-5A7697E6BC45}"/>
              </a:ext>
            </a:extLst>
          </p:cNvPr>
          <p:cNvSpPr/>
          <p:nvPr/>
        </p:nvSpPr>
        <p:spPr>
          <a:xfrm>
            <a:off x="10302489" y="3775925"/>
            <a:ext cx="273378" cy="131975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1B1D877F-5549-4679-8B66-615C9E28EC1A}"/>
              </a:ext>
            </a:extLst>
          </p:cNvPr>
          <p:cNvSpPr txBox="1"/>
          <p:nvPr/>
        </p:nvSpPr>
        <p:spPr>
          <a:xfrm>
            <a:off x="7039153" y="4167611"/>
            <a:ext cx="2692140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b="1" dirty="0"/>
              <a:t>ARV-471</a:t>
            </a:r>
          </a:p>
          <a:p>
            <a:endParaRPr lang="sv-SE" b="1" dirty="0"/>
          </a:p>
          <a:p>
            <a:pPr>
              <a:lnSpc>
                <a:spcPct val="150000"/>
              </a:lnSpc>
            </a:pPr>
            <a:r>
              <a:rPr lang="sv-SE" sz="1200" b="1" dirty="0">
                <a:latin typeface="Bahnschrift" panose="020B0502040204020203" pitchFamily="34" charset="0"/>
              </a:rPr>
              <a:t>Dissolution/</a:t>
            </a:r>
            <a:r>
              <a:rPr lang="sv-SE" sz="1200" b="1" dirty="0" err="1">
                <a:latin typeface="Bahnschrift" panose="020B0502040204020203" pitchFamily="34" charset="0"/>
              </a:rPr>
              <a:t>solubility</a:t>
            </a:r>
            <a:r>
              <a:rPr lang="sv-SE" sz="1200" b="1" dirty="0">
                <a:latin typeface="Bahnschrift" panose="020B0502040204020203" pitchFamily="34" charset="0"/>
              </a:rPr>
              <a:t>:</a:t>
            </a:r>
          </a:p>
          <a:p>
            <a:pPr>
              <a:lnSpc>
                <a:spcPct val="150000"/>
              </a:lnSpc>
            </a:pPr>
            <a:r>
              <a:rPr lang="sv-SE" sz="1200" b="1" dirty="0" err="1">
                <a:latin typeface="Bahnschrift" panose="020B0502040204020203" pitchFamily="34" charset="0"/>
              </a:rPr>
              <a:t>Permeability</a:t>
            </a:r>
            <a:r>
              <a:rPr lang="sv-SE" sz="1200" b="1" dirty="0">
                <a:latin typeface="Bahnschrift" panose="020B0502040204020203" pitchFamily="34" charset="0"/>
              </a:rPr>
              <a:t>*:</a:t>
            </a:r>
          </a:p>
          <a:p>
            <a:pPr>
              <a:lnSpc>
                <a:spcPct val="150000"/>
              </a:lnSpc>
            </a:pPr>
            <a:r>
              <a:rPr lang="sv-SE" sz="1200" b="1" dirty="0" err="1">
                <a:latin typeface="Bahnschrift" panose="020B0502040204020203" pitchFamily="34" charset="0"/>
              </a:rPr>
              <a:t>Efflux</a:t>
            </a:r>
            <a:r>
              <a:rPr lang="sv-SE" sz="1200" b="1" dirty="0">
                <a:latin typeface="Bahnschrift" panose="020B0502040204020203" pitchFamily="34" charset="0"/>
              </a:rPr>
              <a:t>:</a:t>
            </a:r>
          </a:p>
          <a:p>
            <a:pPr>
              <a:lnSpc>
                <a:spcPct val="150000"/>
              </a:lnSpc>
            </a:pPr>
            <a:r>
              <a:rPr lang="sv-SE" sz="1200" b="1" dirty="0">
                <a:latin typeface="Bahnschrift" panose="020B0502040204020203" pitchFamily="34" charset="0"/>
              </a:rPr>
              <a:t>Luminal </a:t>
            </a:r>
            <a:r>
              <a:rPr lang="sv-SE" sz="1200" b="1" dirty="0" err="1">
                <a:latin typeface="Bahnschrift" panose="020B0502040204020203" pitchFamily="34" charset="0"/>
              </a:rPr>
              <a:t>stability</a:t>
            </a:r>
            <a:r>
              <a:rPr lang="sv-SE" sz="1200" b="1" dirty="0">
                <a:latin typeface="Bahnschrift" panose="020B0502040204020203" pitchFamily="34" charset="0"/>
              </a:rPr>
              <a:t>:</a:t>
            </a:r>
          </a:p>
          <a:p>
            <a:pPr>
              <a:lnSpc>
                <a:spcPct val="150000"/>
              </a:lnSpc>
            </a:pPr>
            <a:r>
              <a:rPr lang="sv-SE" sz="1200" b="1" dirty="0" err="1">
                <a:latin typeface="Bahnschrift" panose="020B0502040204020203" pitchFamily="34" charset="0"/>
              </a:rPr>
              <a:t>First</a:t>
            </a:r>
            <a:r>
              <a:rPr lang="sv-SE" sz="1200" b="1" dirty="0">
                <a:latin typeface="Bahnschrift" panose="020B0502040204020203" pitchFamily="34" charset="0"/>
              </a:rPr>
              <a:t>-pass </a:t>
            </a:r>
            <a:r>
              <a:rPr lang="sv-SE" sz="1200" b="1" dirty="0" err="1">
                <a:latin typeface="Bahnschrift" panose="020B0502040204020203" pitchFamily="34" charset="0"/>
              </a:rPr>
              <a:t>stability</a:t>
            </a:r>
            <a:r>
              <a:rPr lang="sv-SE" sz="1200" b="1" dirty="0">
                <a:latin typeface="Bahnschrift" panose="020B0502040204020203" pitchFamily="34" charset="0"/>
              </a:rPr>
              <a:t>:</a:t>
            </a:r>
          </a:p>
          <a:p>
            <a:pPr>
              <a:lnSpc>
                <a:spcPct val="150000"/>
              </a:lnSpc>
            </a:pPr>
            <a:r>
              <a:rPr lang="sv-SE" sz="1200" b="1" dirty="0" err="1">
                <a:latin typeface="Bahnschrift" panose="020B0502040204020203" pitchFamily="34" charset="0"/>
              </a:rPr>
              <a:t>Bile</a:t>
            </a:r>
            <a:r>
              <a:rPr lang="sv-SE" sz="1200" b="1" dirty="0">
                <a:latin typeface="Bahnschrift" panose="020B0502040204020203" pitchFamily="34" charset="0"/>
              </a:rPr>
              <a:t> </a:t>
            </a:r>
            <a:r>
              <a:rPr lang="sv-SE" sz="1200" b="1" dirty="0" err="1">
                <a:latin typeface="Bahnschrift" panose="020B0502040204020203" pitchFamily="34" charset="0"/>
              </a:rPr>
              <a:t>excretion</a:t>
            </a:r>
            <a:r>
              <a:rPr lang="sv-SE" sz="1200" b="1" dirty="0">
                <a:latin typeface="Bahnschrift" panose="020B0502040204020203" pitchFamily="34" charset="0"/>
              </a:rPr>
              <a:t>:</a:t>
            </a:r>
          </a:p>
          <a:p>
            <a:r>
              <a:rPr lang="sv-SE" sz="1200" b="1" dirty="0"/>
              <a:t> </a:t>
            </a:r>
            <a:endParaRPr lang="en-US" sz="1200" b="1" dirty="0"/>
          </a:p>
        </p:txBody>
      </p:sp>
      <p:sp>
        <p:nvSpPr>
          <p:cNvPr id="60" name="Rectangle: Rounded Corners 59">
            <a:extLst>
              <a:ext uri="{FF2B5EF4-FFF2-40B4-BE49-F238E27FC236}">
                <a16:creationId xmlns:a16="http://schemas.microsoft.com/office/drawing/2014/main" id="{826C62CE-98D8-42A8-A679-4832F262424F}"/>
              </a:ext>
            </a:extLst>
          </p:cNvPr>
          <p:cNvSpPr/>
          <p:nvPr/>
        </p:nvSpPr>
        <p:spPr>
          <a:xfrm>
            <a:off x="9042561" y="4867071"/>
            <a:ext cx="273378" cy="131975"/>
          </a:xfrm>
          <a:prstGeom prst="roundRect">
            <a:avLst/>
          </a:prstGeom>
          <a:solidFill>
            <a:srgbClr val="3E8163"/>
          </a:solidFill>
          <a:ln>
            <a:solidFill>
              <a:srgbClr val="55A07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Rectangle: Rounded Corners 60">
            <a:extLst>
              <a:ext uri="{FF2B5EF4-FFF2-40B4-BE49-F238E27FC236}">
                <a16:creationId xmlns:a16="http://schemas.microsoft.com/office/drawing/2014/main" id="{C90FDEBD-92A5-4CA4-9471-9A1FA21D3C8B}"/>
              </a:ext>
            </a:extLst>
          </p:cNvPr>
          <p:cNvSpPr/>
          <p:nvPr/>
        </p:nvSpPr>
        <p:spPr>
          <a:xfrm>
            <a:off x="9357543" y="4867071"/>
            <a:ext cx="273378" cy="131975"/>
          </a:xfrm>
          <a:prstGeom prst="roundRect">
            <a:avLst/>
          </a:prstGeom>
          <a:solidFill>
            <a:srgbClr val="3E8163"/>
          </a:solidFill>
          <a:ln>
            <a:solidFill>
              <a:srgbClr val="4C9B7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Rectangle: Rounded Corners 61">
            <a:extLst>
              <a:ext uri="{FF2B5EF4-FFF2-40B4-BE49-F238E27FC236}">
                <a16:creationId xmlns:a16="http://schemas.microsoft.com/office/drawing/2014/main" id="{D66CD241-F860-498C-8420-38C97CEB1BFC}"/>
              </a:ext>
            </a:extLst>
          </p:cNvPr>
          <p:cNvSpPr/>
          <p:nvPr/>
        </p:nvSpPr>
        <p:spPr>
          <a:xfrm>
            <a:off x="9672525" y="4867071"/>
            <a:ext cx="273378" cy="131975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Rectangle: Rounded Corners 62">
            <a:extLst>
              <a:ext uri="{FF2B5EF4-FFF2-40B4-BE49-F238E27FC236}">
                <a16:creationId xmlns:a16="http://schemas.microsoft.com/office/drawing/2014/main" id="{5C16647F-862F-4CD8-8C62-68B3E6DB8A21}"/>
              </a:ext>
            </a:extLst>
          </p:cNvPr>
          <p:cNvSpPr/>
          <p:nvPr/>
        </p:nvSpPr>
        <p:spPr>
          <a:xfrm>
            <a:off x="9987507" y="4867071"/>
            <a:ext cx="273378" cy="131975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Rectangle: Rounded Corners 63">
            <a:extLst>
              <a:ext uri="{FF2B5EF4-FFF2-40B4-BE49-F238E27FC236}">
                <a16:creationId xmlns:a16="http://schemas.microsoft.com/office/drawing/2014/main" id="{39948FEF-BCA0-4558-A407-9CE536343B90}"/>
              </a:ext>
            </a:extLst>
          </p:cNvPr>
          <p:cNvSpPr/>
          <p:nvPr/>
        </p:nvSpPr>
        <p:spPr>
          <a:xfrm>
            <a:off x="10302489" y="4867071"/>
            <a:ext cx="273378" cy="131975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Rectangle: Rounded Corners 64">
            <a:extLst>
              <a:ext uri="{FF2B5EF4-FFF2-40B4-BE49-F238E27FC236}">
                <a16:creationId xmlns:a16="http://schemas.microsoft.com/office/drawing/2014/main" id="{6422CCF5-2083-4471-B0AA-ADC47A17E312}"/>
              </a:ext>
            </a:extLst>
          </p:cNvPr>
          <p:cNvSpPr/>
          <p:nvPr/>
        </p:nvSpPr>
        <p:spPr>
          <a:xfrm>
            <a:off x="9037848" y="5131415"/>
            <a:ext cx="273378" cy="131975"/>
          </a:xfrm>
          <a:prstGeom prst="roundRect">
            <a:avLst/>
          </a:prstGeom>
          <a:solidFill>
            <a:srgbClr val="3E8163"/>
          </a:solidFill>
          <a:ln>
            <a:solidFill>
              <a:srgbClr val="55A07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Rectangle: Rounded Corners 65">
            <a:extLst>
              <a:ext uri="{FF2B5EF4-FFF2-40B4-BE49-F238E27FC236}">
                <a16:creationId xmlns:a16="http://schemas.microsoft.com/office/drawing/2014/main" id="{BEABE60A-505A-4B26-8B78-51F522970CDF}"/>
              </a:ext>
            </a:extLst>
          </p:cNvPr>
          <p:cNvSpPr/>
          <p:nvPr/>
        </p:nvSpPr>
        <p:spPr>
          <a:xfrm>
            <a:off x="9352830" y="5131415"/>
            <a:ext cx="273378" cy="131975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Rectangle: Rounded Corners 66">
            <a:extLst>
              <a:ext uri="{FF2B5EF4-FFF2-40B4-BE49-F238E27FC236}">
                <a16:creationId xmlns:a16="http://schemas.microsoft.com/office/drawing/2014/main" id="{48DFC687-0D08-472D-804D-F7102A2A4DD1}"/>
              </a:ext>
            </a:extLst>
          </p:cNvPr>
          <p:cNvSpPr/>
          <p:nvPr/>
        </p:nvSpPr>
        <p:spPr>
          <a:xfrm>
            <a:off x="9667812" y="5131415"/>
            <a:ext cx="273378" cy="131975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Rectangle: Rounded Corners 67">
            <a:extLst>
              <a:ext uri="{FF2B5EF4-FFF2-40B4-BE49-F238E27FC236}">
                <a16:creationId xmlns:a16="http://schemas.microsoft.com/office/drawing/2014/main" id="{26A4CEC2-D32E-4419-A4F5-D1DD59BFE954}"/>
              </a:ext>
            </a:extLst>
          </p:cNvPr>
          <p:cNvSpPr/>
          <p:nvPr/>
        </p:nvSpPr>
        <p:spPr>
          <a:xfrm>
            <a:off x="9982794" y="5131415"/>
            <a:ext cx="273378" cy="131975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Rectangle: Rounded Corners 68">
            <a:extLst>
              <a:ext uri="{FF2B5EF4-FFF2-40B4-BE49-F238E27FC236}">
                <a16:creationId xmlns:a16="http://schemas.microsoft.com/office/drawing/2014/main" id="{438E0BF6-4859-440D-B91F-3ACBB9FEE078}"/>
              </a:ext>
            </a:extLst>
          </p:cNvPr>
          <p:cNvSpPr/>
          <p:nvPr/>
        </p:nvSpPr>
        <p:spPr>
          <a:xfrm>
            <a:off x="10297776" y="5131415"/>
            <a:ext cx="273378" cy="131975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: Rounded Corners 69">
            <a:extLst>
              <a:ext uri="{FF2B5EF4-FFF2-40B4-BE49-F238E27FC236}">
                <a16:creationId xmlns:a16="http://schemas.microsoft.com/office/drawing/2014/main" id="{B5792480-60BF-4878-8367-8A7D08AD3F14}"/>
              </a:ext>
            </a:extLst>
          </p:cNvPr>
          <p:cNvSpPr/>
          <p:nvPr/>
        </p:nvSpPr>
        <p:spPr>
          <a:xfrm>
            <a:off x="9047212" y="5415790"/>
            <a:ext cx="273378" cy="131975"/>
          </a:xfrm>
          <a:prstGeom prst="roundRect">
            <a:avLst/>
          </a:prstGeom>
          <a:solidFill>
            <a:srgbClr val="3E8163"/>
          </a:solidFill>
          <a:ln>
            <a:solidFill>
              <a:srgbClr val="55A07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: Rounded Corners 70">
            <a:extLst>
              <a:ext uri="{FF2B5EF4-FFF2-40B4-BE49-F238E27FC236}">
                <a16:creationId xmlns:a16="http://schemas.microsoft.com/office/drawing/2014/main" id="{9ED06DF9-512A-44EC-AA29-EFF1A4A8AE3B}"/>
              </a:ext>
            </a:extLst>
          </p:cNvPr>
          <p:cNvSpPr/>
          <p:nvPr/>
        </p:nvSpPr>
        <p:spPr>
          <a:xfrm>
            <a:off x="9362194" y="5415790"/>
            <a:ext cx="273378" cy="131975"/>
          </a:xfrm>
          <a:prstGeom prst="roundRect">
            <a:avLst/>
          </a:prstGeom>
          <a:solidFill>
            <a:srgbClr val="3E8163"/>
          </a:solidFill>
          <a:ln>
            <a:solidFill>
              <a:srgbClr val="55A07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" name="Rectangle: Rounded Corners 71">
            <a:extLst>
              <a:ext uri="{FF2B5EF4-FFF2-40B4-BE49-F238E27FC236}">
                <a16:creationId xmlns:a16="http://schemas.microsoft.com/office/drawing/2014/main" id="{C55DD14A-8BD0-4F1A-B302-8AAD0F01D925}"/>
              </a:ext>
            </a:extLst>
          </p:cNvPr>
          <p:cNvSpPr/>
          <p:nvPr/>
        </p:nvSpPr>
        <p:spPr>
          <a:xfrm>
            <a:off x="9677176" y="5415790"/>
            <a:ext cx="273378" cy="131975"/>
          </a:xfrm>
          <a:prstGeom prst="roundRect">
            <a:avLst/>
          </a:prstGeom>
          <a:solidFill>
            <a:srgbClr val="3E8163"/>
          </a:solidFill>
          <a:ln>
            <a:solidFill>
              <a:srgbClr val="55A07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Rectangle: Rounded Corners 72">
            <a:extLst>
              <a:ext uri="{FF2B5EF4-FFF2-40B4-BE49-F238E27FC236}">
                <a16:creationId xmlns:a16="http://schemas.microsoft.com/office/drawing/2014/main" id="{AC0C56F4-0596-487E-A295-5D6DFB365219}"/>
              </a:ext>
            </a:extLst>
          </p:cNvPr>
          <p:cNvSpPr/>
          <p:nvPr/>
        </p:nvSpPr>
        <p:spPr>
          <a:xfrm>
            <a:off x="9992158" y="5415790"/>
            <a:ext cx="273378" cy="131975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Rectangle: Rounded Corners 73">
            <a:extLst>
              <a:ext uri="{FF2B5EF4-FFF2-40B4-BE49-F238E27FC236}">
                <a16:creationId xmlns:a16="http://schemas.microsoft.com/office/drawing/2014/main" id="{406CC65D-982F-4395-BBB2-455A85729EA9}"/>
              </a:ext>
            </a:extLst>
          </p:cNvPr>
          <p:cNvSpPr/>
          <p:nvPr/>
        </p:nvSpPr>
        <p:spPr>
          <a:xfrm>
            <a:off x="10307140" y="5415790"/>
            <a:ext cx="273378" cy="131975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Rectangle: Rounded Corners 74">
            <a:extLst>
              <a:ext uri="{FF2B5EF4-FFF2-40B4-BE49-F238E27FC236}">
                <a16:creationId xmlns:a16="http://schemas.microsoft.com/office/drawing/2014/main" id="{5FB8529E-4A0F-451B-BA39-99DD38706138}"/>
              </a:ext>
            </a:extLst>
          </p:cNvPr>
          <p:cNvSpPr/>
          <p:nvPr/>
        </p:nvSpPr>
        <p:spPr>
          <a:xfrm>
            <a:off x="9056576" y="5700165"/>
            <a:ext cx="273378" cy="131975"/>
          </a:xfrm>
          <a:prstGeom prst="roundRect">
            <a:avLst/>
          </a:prstGeom>
          <a:solidFill>
            <a:srgbClr val="3E8163"/>
          </a:solidFill>
          <a:ln>
            <a:solidFill>
              <a:srgbClr val="55A07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Rectangle: Rounded Corners 75">
            <a:extLst>
              <a:ext uri="{FF2B5EF4-FFF2-40B4-BE49-F238E27FC236}">
                <a16:creationId xmlns:a16="http://schemas.microsoft.com/office/drawing/2014/main" id="{A33EA4C4-8034-4792-A043-3BA49B7992BB}"/>
              </a:ext>
            </a:extLst>
          </p:cNvPr>
          <p:cNvSpPr/>
          <p:nvPr/>
        </p:nvSpPr>
        <p:spPr>
          <a:xfrm>
            <a:off x="9371558" y="5700165"/>
            <a:ext cx="273378" cy="131975"/>
          </a:xfrm>
          <a:prstGeom prst="roundRect">
            <a:avLst/>
          </a:prstGeom>
          <a:solidFill>
            <a:srgbClr val="3E8163"/>
          </a:solidFill>
          <a:ln>
            <a:solidFill>
              <a:srgbClr val="55A07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Rectangle: Rounded Corners 76">
            <a:extLst>
              <a:ext uri="{FF2B5EF4-FFF2-40B4-BE49-F238E27FC236}">
                <a16:creationId xmlns:a16="http://schemas.microsoft.com/office/drawing/2014/main" id="{9AD89DD4-86C4-44C0-88B1-BC8BE4B00036}"/>
              </a:ext>
            </a:extLst>
          </p:cNvPr>
          <p:cNvSpPr/>
          <p:nvPr/>
        </p:nvSpPr>
        <p:spPr>
          <a:xfrm>
            <a:off x="9686540" y="5700165"/>
            <a:ext cx="273378" cy="131975"/>
          </a:xfrm>
          <a:prstGeom prst="roundRect">
            <a:avLst/>
          </a:prstGeom>
          <a:solidFill>
            <a:srgbClr val="3E8163"/>
          </a:solidFill>
          <a:ln>
            <a:solidFill>
              <a:srgbClr val="4C9B7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Rectangle: Rounded Corners 77">
            <a:extLst>
              <a:ext uri="{FF2B5EF4-FFF2-40B4-BE49-F238E27FC236}">
                <a16:creationId xmlns:a16="http://schemas.microsoft.com/office/drawing/2014/main" id="{C9F52E59-89E4-49A9-9F94-4B20E97851D9}"/>
              </a:ext>
            </a:extLst>
          </p:cNvPr>
          <p:cNvSpPr/>
          <p:nvPr/>
        </p:nvSpPr>
        <p:spPr>
          <a:xfrm>
            <a:off x="10001522" y="5700165"/>
            <a:ext cx="273378" cy="131975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Rectangle: Rounded Corners 78">
            <a:extLst>
              <a:ext uri="{FF2B5EF4-FFF2-40B4-BE49-F238E27FC236}">
                <a16:creationId xmlns:a16="http://schemas.microsoft.com/office/drawing/2014/main" id="{D40555C9-D1D4-4419-8084-FE43ECEC7B42}"/>
              </a:ext>
            </a:extLst>
          </p:cNvPr>
          <p:cNvSpPr/>
          <p:nvPr/>
        </p:nvSpPr>
        <p:spPr>
          <a:xfrm>
            <a:off x="10316504" y="5700165"/>
            <a:ext cx="273378" cy="131975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Rectangle: Rounded Corners 79">
            <a:extLst>
              <a:ext uri="{FF2B5EF4-FFF2-40B4-BE49-F238E27FC236}">
                <a16:creationId xmlns:a16="http://schemas.microsoft.com/office/drawing/2014/main" id="{440CB2D5-1841-4D75-A59B-266001CBD68B}"/>
              </a:ext>
            </a:extLst>
          </p:cNvPr>
          <p:cNvSpPr/>
          <p:nvPr/>
        </p:nvSpPr>
        <p:spPr>
          <a:xfrm>
            <a:off x="9065940" y="5984540"/>
            <a:ext cx="273378" cy="131975"/>
          </a:xfrm>
          <a:prstGeom prst="roundRect">
            <a:avLst/>
          </a:prstGeom>
          <a:solidFill>
            <a:srgbClr val="3E8163"/>
          </a:solidFill>
          <a:ln>
            <a:solidFill>
              <a:srgbClr val="55A07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Rectangle: Rounded Corners 80">
            <a:extLst>
              <a:ext uri="{FF2B5EF4-FFF2-40B4-BE49-F238E27FC236}">
                <a16:creationId xmlns:a16="http://schemas.microsoft.com/office/drawing/2014/main" id="{950C3703-DA52-4FA2-B37F-74DC3702524D}"/>
              </a:ext>
            </a:extLst>
          </p:cNvPr>
          <p:cNvSpPr/>
          <p:nvPr/>
        </p:nvSpPr>
        <p:spPr>
          <a:xfrm>
            <a:off x="9380922" y="5984540"/>
            <a:ext cx="273378" cy="131975"/>
          </a:xfrm>
          <a:prstGeom prst="roundRect">
            <a:avLst/>
          </a:prstGeom>
          <a:solidFill>
            <a:srgbClr val="3E8163"/>
          </a:solidFill>
          <a:ln>
            <a:solidFill>
              <a:srgbClr val="55A07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Rectangle: Rounded Corners 81">
            <a:extLst>
              <a:ext uri="{FF2B5EF4-FFF2-40B4-BE49-F238E27FC236}">
                <a16:creationId xmlns:a16="http://schemas.microsoft.com/office/drawing/2014/main" id="{0699CFDA-9C3C-4024-9296-55786408E9E0}"/>
              </a:ext>
            </a:extLst>
          </p:cNvPr>
          <p:cNvSpPr/>
          <p:nvPr/>
        </p:nvSpPr>
        <p:spPr>
          <a:xfrm>
            <a:off x="9695904" y="5984540"/>
            <a:ext cx="273378" cy="131975"/>
          </a:xfrm>
          <a:prstGeom prst="roundRect">
            <a:avLst/>
          </a:prstGeom>
          <a:solidFill>
            <a:srgbClr val="3E8163"/>
          </a:solidFill>
          <a:ln>
            <a:solidFill>
              <a:srgbClr val="55A07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3" name="Rectangle: Rounded Corners 82">
            <a:extLst>
              <a:ext uri="{FF2B5EF4-FFF2-40B4-BE49-F238E27FC236}">
                <a16:creationId xmlns:a16="http://schemas.microsoft.com/office/drawing/2014/main" id="{BF3AA749-161E-4DE0-A1D0-431E06F65C18}"/>
              </a:ext>
            </a:extLst>
          </p:cNvPr>
          <p:cNvSpPr/>
          <p:nvPr/>
        </p:nvSpPr>
        <p:spPr>
          <a:xfrm>
            <a:off x="10010886" y="5984540"/>
            <a:ext cx="273378" cy="131975"/>
          </a:xfrm>
          <a:prstGeom prst="roundRect">
            <a:avLst/>
          </a:prstGeom>
          <a:solidFill>
            <a:srgbClr val="3E8163"/>
          </a:solidFill>
          <a:ln>
            <a:solidFill>
              <a:srgbClr val="55A07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4" name="Rectangle: Rounded Corners 83">
            <a:extLst>
              <a:ext uri="{FF2B5EF4-FFF2-40B4-BE49-F238E27FC236}">
                <a16:creationId xmlns:a16="http://schemas.microsoft.com/office/drawing/2014/main" id="{0A710923-2AD3-4D12-BE77-10C1F26C8FD2}"/>
              </a:ext>
            </a:extLst>
          </p:cNvPr>
          <p:cNvSpPr/>
          <p:nvPr/>
        </p:nvSpPr>
        <p:spPr>
          <a:xfrm>
            <a:off x="10325868" y="5984540"/>
            <a:ext cx="273378" cy="131975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" name="Rectangle: Rounded Corners 84">
            <a:extLst>
              <a:ext uri="{FF2B5EF4-FFF2-40B4-BE49-F238E27FC236}">
                <a16:creationId xmlns:a16="http://schemas.microsoft.com/office/drawing/2014/main" id="{FB0EA439-F986-4256-AECF-15D7B1DD2899}"/>
              </a:ext>
            </a:extLst>
          </p:cNvPr>
          <p:cNvSpPr/>
          <p:nvPr/>
        </p:nvSpPr>
        <p:spPr>
          <a:xfrm>
            <a:off x="9075304" y="6268915"/>
            <a:ext cx="273378" cy="131975"/>
          </a:xfrm>
          <a:prstGeom prst="roundRect">
            <a:avLst/>
          </a:prstGeom>
          <a:solidFill>
            <a:srgbClr val="3E8163"/>
          </a:solidFill>
          <a:ln>
            <a:solidFill>
              <a:srgbClr val="55A07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" name="Rectangle: Rounded Corners 85">
            <a:extLst>
              <a:ext uri="{FF2B5EF4-FFF2-40B4-BE49-F238E27FC236}">
                <a16:creationId xmlns:a16="http://schemas.microsoft.com/office/drawing/2014/main" id="{01D6D94F-77A9-4498-B79D-20A73EE29CF5}"/>
              </a:ext>
            </a:extLst>
          </p:cNvPr>
          <p:cNvSpPr/>
          <p:nvPr/>
        </p:nvSpPr>
        <p:spPr>
          <a:xfrm>
            <a:off x="9390286" y="6268915"/>
            <a:ext cx="273378" cy="131975"/>
          </a:xfrm>
          <a:prstGeom prst="roundRect">
            <a:avLst/>
          </a:prstGeom>
          <a:solidFill>
            <a:srgbClr val="3E8163"/>
          </a:solidFill>
          <a:ln>
            <a:solidFill>
              <a:srgbClr val="4C9B7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7" name="Rectangle: Rounded Corners 86">
            <a:extLst>
              <a:ext uri="{FF2B5EF4-FFF2-40B4-BE49-F238E27FC236}">
                <a16:creationId xmlns:a16="http://schemas.microsoft.com/office/drawing/2014/main" id="{8F3C043B-27BB-4975-BF2D-4E1BCC34B264}"/>
              </a:ext>
            </a:extLst>
          </p:cNvPr>
          <p:cNvSpPr/>
          <p:nvPr/>
        </p:nvSpPr>
        <p:spPr>
          <a:xfrm>
            <a:off x="9705268" y="6268915"/>
            <a:ext cx="273378" cy="131975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8" name="Rectangle: Rounded Corners 87">
            <a:extLst>
              <a:ext uri="{FF2B5EF4-FFF2-40B4-BE49-F238E27FC236}">
                <a16:creationId xmlns:a16="http://schemas.microsoft.com/office/drawing/2014/main" id="{74C75267-A9F1-4144-AC4A-16E35A52FAC7}"/>
              </a:ext>
            </a:extLst>
          </p:cNvPr>
          <p:cNvSpPr/>
          <p:nvPr/>
        </p:nvSpPr>
        <p:spPr>
          <a:xfrm>
            <a:off x="10020250" y="6268915"/>
            <a:ext cx="273378" cy="131975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9" name="Rectangle: Rounded Corners 88">
            <a:extLst>
              <a:ext uri="{FF2B5EF4-FFF2-40B4-BE49-F238E27FC236}">
                <a16:creationId xmlns:a16="http://schemas.microsoft.com/office/drawing/2014/main" id="{79DDBB51-8D5D-48C5-BE1C-B1066E390F26}"/>
              </a:ext>
            </a:extLst>
          </p:cNvPr>
          <p:cNvSpPr/>
          <p:nvPr/>
        </p:nvSpPr>
        <p:spPr>
          <a:xfrm>
            <a:off x="10335232" y="6268915"/>
            <a:ext cx="273378" cy="131975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F802DCD7-3E0D-42B3-BA48-E3C5CBABAA75}"/>
              </a:ext>
            </a:extLst>
          </p:cNvPr>
          <p:cNvSpPr txBox="1"/>
          <p:nvPr/>
        </p:nvSpPr>
        <p:spPr>
          <a:xfrm>
            <a:off x="8885792" y="2070809"/>
            <a:ext cx="60767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200" b="1" dirty="0">
                <a:solidFill>
                  <a:schemeClr val="bg1">
                    <a:lumMod val="75000"/>
                  </a:schemeClr>
                </a:solidFill>
                <a:latin typeface="Bahnschrift" panose="020B0502040204020203" pitchFamily="34" charset="0"/>
              </a:rPr>
              <a:t>LOW</a:t>
            </a:r>
            <a:endParaRPr lang="en-US" sz="1200" b="1" dirty="0">
              <a:solidFill>
                <a:schemeClr val="bg1">
                  <a:lumMod val="75000"/>
                </a:schemeClr>
              </a:solidFill>
              <a:latin typeface="Bahnschrift" panose="020B0502040204020203" pitchFamily="34" charset="0"/>
            </a:endParaRP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03F89180-1E53-4FD9-B74D-91D7E3B50999}"/>
              </a:ext>
            </a:extLst>
          </p:cNvPr>
          <p:cNvSpPr txBox="1"/>
          <p:nvPr/>
        </p:nvSpPr>
        <p:spPr>
          <a:xfrm>
            <a:off x="10104090" y="2056394"/>
            <a:ext cx="60767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200" b="1" dirty="0">
                <a:solidFill>
                  <a:srgbClr val="3E8163"/>
                </a:solidFill>
                <a:latin typeface="Bahnschrift" panose="020B0502040204020203" pitchFamily="34" charset="0"/>
              </a:rPr>
              <a:t>HIGH</a:t>
            </a:r>
            <a:endParaRPr lang="en-US" sz="1200" b="1" dirty="0">
              <a:solidFill>
                <a:srgbClr val="3E8163"/>
              </a:solidFill>
              <a:latin typeface="Bahnschrift" panose="020B0502040204020203" pitchFamily="34" charset="0"/>
            </a:endParaRP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73DA3B7D-9C75-4AF0-A793-6998626B6D5B}"/>
              </a:ext>
            </a:extLst>
          </p:cNvPr>
          <p:cNvSpPr txBox="1"/>
          <p:nvPr/>
        </p:nvSpPr>
        <p:spPr>
          <a:xfrm>
            <a:off x="8885792" y="4562390"/>
            <a:ext cx="60767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200" b="1" dirty="0">
                <a:solidFill>
                  <a:schemeClr val="bg1">
                    <a:lumMod val="75000"/>
                  </a:schemeClr>
                </a:solidFill>
                <a:latin typeface="Bahnschrift" panose="020B0502040204020203" pitchFamily="34" charset="0"/>
              </a:rPr>
              <a:t>LOW</a:t>
            </a:r>
            <a:endParaRPr lang="en-US" sz="1200" b="1" dirty="0">
              <a:solidFill>
                <a:schemeClr val="bg1">
                  <a:lumMod val="75000"/>
                </a:schemeClr>
              </a:solidFill>
              <a:latin typeface="Bahnschrift" panose="020B0502040204020203" pitchFamily="34" charset="0"/>
            </a:endParaRP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44BBAEDE-BB49-455D-817A-A77361339B4A}"/>
              </a:ext>
            </a:extLst>
          </p:cNvPr>
          <p:cNvSpPr txBox="1"/>
          <p:nvPr/>
        </p:nvSpPr>
        <p:spPr>
          <a:xfrm>
            <a:off x="10104090" y="4547975"/>
            <a:ext cx="60767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200" b="1" dirty="0">
                <a:solidFill>
                  <a:srgbClr val="3E8163"/>
                </a:solidFill>
                <a:latin typeface="Bahnschrift" panose="020B0502040204020203" pitchFamily="34" charset="0"/>
              </a:rPr>
              <a:t>HIGH</a:t>
            </a:r>
            <a:endParaRPr lang="en-US" sz="1200" b="1" dirty="0">
              <a:solidFill>
                <a:srgbClr val="3E8163"/>
              </a:solidFill>
              <a:latin typeface="Bahnschrift" panose="020B0502040204020203" pitchFamily="34" charset="0"/>
            </a:endParaRP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30537ED1-CFBF-4E10-AB26-B72099ED9510}"/>
              </a:ext>
            </a:extLst>
          </p:cNvPr>
          <p:cNvSpPr/>
          <p:nvPr/>
        </p:nvSpPr>
        <p:spPr>
          <a:xfrm>
            <a:off x="7003219" y="4789154"/>
            <a:ext cx="3672614" cy="561020"/>
          </a:xfrm>
          <a:prstGeom prst="roundRect">
            <a:avLst/>
          </a:prstGeom>
          <a:solidFill>
            <a:srgbClr val="3E8163">
              <a:alpha val="16078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4" name="Rectangle: Rounded Corners 93">
            <a:extLst>
              <a:ext uri="{FF2B5EF4-FFF2-40B4-BE49-F238E27FC236}">
                <a16:creationId xmlns:a16="http://schemas.microsoft.com/office/drawing/2014/main" id="{AFF0C9B9-8F99-4B0C-81DF-7C841807BA24}"/>
              </a:ext>
            </a:extLst>
          </p:cNvPr>
          <p:cNvSpPr/>
          <p:nvPr/>
        </p:nvSpPr>
        <p:spPr>
          <a:xfrm>
            <a:off x="6953647" y="2295596"/>
            <a:ext cx="3672614" cy="280928"/>
          </a:xfrm>
          <a:prstGeom prst="roundRect">
            <a:avLst/>
          </a:prstGeom>
          <a:solidFill>
            <a:srgbClr val="3E8163">
              <a:alpha val="16078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5" name="Rectangle: Rounded Corners 94">
            <a:extLst>
              <a:ext uri="{FF2B5EF4-FFF2-40B4-BE49-F238E27FC236}">
                <a16:creationId xmlns:a16="http://schemas.microsoft.com/office/drawing/2014/main" id="{56401D0E-D96E-46F2-AE59-1C26EC0CFAC2}"/>
              </a:ext>
            </a:extLst>
          </p:cNvPr>
          <p:cNvSpPr/>
          <p:nvPr/>
        </p:nvSpPr>
        <p:spPr>
          <a:xfrm>
            <a:off x="6953647" y="3117379"/>
            <a:ext cx="3672614" cy="280928"/>
          </a:xfrm>
          <a:prstGeom prst="roundRect">
            <a:avLst/>
          </a:prstGeom>
          <a:solidFill>
            <a:srgbClr val="3E8163">
              <a:alpha val="16078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6" name="Rectangle: Rounded Corners 95">
            <a:extLst>
              <a:ext uri="{FF2B5EF4-FFF2-40B4-BE49-F238E27FC236}">
                <a16:creationId xmlns:a16="http://schemas.microsoft.com/office/drawing/2014/main" id="{E9212EE7-2A07-48A3-9153-A7A5ADC1385F}"/>
              </a:ext>
            </a:extLst>
          </p:cNvPr>
          <p:cNvSpPr/>
          <p:nvPr/>
        </p:nvSpPr>
        <p:spPr>
          <a:xfrm>
            <a:off x="6953647" y="1211322"/>
            <a:ext cx="3672614" cy="280928"/>
          </a:xfrm>
          <a:prstGeom prst="roundRect">
            <a:avLst/>
          </a:prstGeom>
          <a:solidFill>
            <a:srgbClr val="3E8163">
              <a:alpha val="16078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200" b="1" dirty="0">
                <a:solidFill>
                  <a:schemeClr val="tx1"/>
                </a:solidFill>
                <a:latin typeface="Bahnschrift" panose="020B0502040204020203" pitchFamily="34" charset="0"/>
              </a:rPr>
              <a:t>Main absorption and </a:t>
            </a:r>
            <a:r>
              <a:rPr lang="sv-SE" sz="1200" b="1" dirty="0" err="1">
                <a:solidFill>
                  <a:schemeClr val="tx1"/>
                </a:solidFill>
                <a:latin typeface="Bahnschrift" panose="020B0502040204020203" pitchFamily="34" charset="0"/>
              </a:rPr>
              <a:t>bioavailability</a:t>
            </a:r>
            <a:r>
              <a:rPr lang="sv-SE" sz="1200" b="1" dirty="0">
                <a:solidFill>
                  <a:schemeClr val="tx1"/>
                </a:solidFill>
                <a:latin typeface="Bahnschrift" panose="020B0502040204020203" pitchFamily="34" charset="0"/>
              </a:rPr>
              <a:t> limitations</a:t>
            </a:r>
            <a:endParaRPr lang="en-US" sz="1200" b="1" dirty="0">
              <a:solidFill>
                <a:schemeClr val="tx1"/>
              </a:solidFill>
              <a:latin typeface="Bahnschrift" panose="020B0502040204020203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19CC457-FFF7-0B62-5710-838DF118643F}"/>
              </a:ext>
            </a:extLst>
          </p:cNvPr>
          <p:cNvSpPr txBox="1"/>
          <p:nvPr/>
        </p:nvSpPr>
        <p:spPr>
          <a:xfrm>
            <a:off x="593851" y="6116515"/>
            <a:ext cx="6097314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b="1" dirty="0">
                <a:latin typeface="+mj-lt"/>
              </a:rPr>
              <a:t>*Permeability (rat jejunum; SPIP)</a:t>
            </a:r>
          </a:p>
          <a:p>
            <a:r>
              <a:rPr lang="en-US" sz="1100" b="1" dirty="0">
                <a:latin typeface="+mj-lt"/>
              </a:rPr>
              <a:t>ARV-471 = </a:t>
            </a:r>
            <a:r>
              <a:rPr lang="en-US" sz="1100" dirty="0">
                <a:latin typeface="+mj-lt"/>
              </a:rPr>
              <a:t>0.23 x 10</a:t>
            </a:r>
            <a:r>
              <a:rPr lang="en-US" sz="1100" baseline="30000" dirty="0">
                <a:latin typeface="+mj-lt"/>
              </a:rPr>
              <a:t>-4</a:t>
            </a:r>
            <a:r>
              <a:rPr lang="en-US" sz="1100" dirty="0">
                <a:latin typeface="+mj-lt"/>
              </a:rPr>
              <a:t> cm/s </a:t>
            </a:r>
            <a:r>
              <a:rPr lang="en-US" sz="1100" b="1" dirty="0">
                <a:solidFill>
                  <a:srgbClr val="C00000"/>
                </a:solidFill>
                <a:latin typeface="+mj-lt"/>
              </a:rPr>
              <a:t>(low)</a:t>
            </a:r>
          </a:p>
          <a:p>
            <a:r>
              <a:rPr lang="en-US" sz="1100" b="1" dirty="0">
                <a:latin typeface="+mj-lt"/>
              </a:rPr>
              <a:t>ARV-110 = </a:t>
            </a:r>
            <a:r>
              <a:rPr lang="en-US" sz="1100" dirty="0">
                <a:latin typeface="+mj-lt"/>
              </a:rPr>
              <a:t>0.62 x 10</a:t>
            </a:r>
            <a:r>
              <a:rPr lang="en-US" sz="1100" baseline="30000" dirty="0">
                <a:latin typeface="+mj-lt"/>
              </a:rPr>
              <a:t>-4</a:t>
            </a:r>
            <a:r>
              <a:rPr lang="en-US" sz="1100" dirty="0">
                <a:latin typeface="+mj-lt"/>
              </a:rPr>
              <a:t> cm/s </a:t>
            </a:r>
            <a:r>
              <a:rPr lang="en-US" sz="1100" b="1" dirty="0">
                <a:solidFill>
                  <a:srgbClr val="FFC000"/>
                </a:solidFill>
                <a:latin typeface="+mj-lt"/>
              </a:rPr>
              <a:t>(moderate) </a:t>
            </a:r>
          </a:p>
        </p:txBody>
      </p:sp>
      <p:sp>
        <p:nvSpPr>
          <p:cNvPr id="7" name="Title 2">
            <a:extLst>
              <a:ext uri="{FF2B5EF4-FFF2-40B4-BE49-F238E27FC236}">
                <a16:creationId xmlns:a16="http://schemas.microsoft.com/office/drawing/2014/main" id="{EEFE95F2-9358-D4B9-4B6E-84C0A159D76F}"/>
              </a:ext>
            </a:extLst>
          </p:cNvPr>
          <p:cNvSpPr txBox="1">
            <a:spLocks/>
          </p:cNvSpPr>
          <p:nvPr/>
        </p:nvSpPr>
        <p:spPr>
          <a:xfrm>
            <a:off x="1451308" y="1484389"/>
            <a:ext cx="2442747" cy="52036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800" kern="1200" spc="300">
                <a:solidFill>
                  <a:schemeClr val="tx2">
                    <a:alpha val="7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GB" sz="1600" b="1" spc="0" dirty="0">
                <a:solidFill>
                  <a:srgbClr val="3E8163">
                    <a:alpha val="70000"/>
                  </a:srgbClr>
                </a:solidFill>
              </a:rPr>
              <a:t>Biopharmaceutics</a:t>
            </a:r>
          </a:p>
          <a:p>
            <a:pPr algn="l"/>
            <a:r>
              <a:rPr lang="en-GB" sz="1600" b="1" spc="0" dirty="0">
                <a:solidFill>
                  <a:srgbClr val="3E8163">
                    <a:alpha val="70000"/>
                  </a:srgbClr>
                </a:solidFill>
              </a:rPr>
              <a:t>characterization</a:t>
            </a:r>
          </a:p>
        </p:txBody>
      </p:sp>
    </p:spTree>
    <p:extLst>
      <p:ext uri="{BB962C8B-B14F-4D97-AF65-F5344CB8AC3E}">
        <p14:creationId xmlns:p14="http://schemas.microsoft.com/office/powerpoint/2010/main" val="4494764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94" grpId="0" animBg="1"/>
      <p:bldP spid="95" grpId="0" animBg="1"/>
      <p:bldP spid="9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C743C760-0AE2-46AE-AC15-825CD159F309}"/>
              </a:ext>
            </a:extLst>
          </p:cNvPr>
          <p:cNvSpPr/>
          <p:nvPr/>
        </p:nvSpPr>
        <p:spPr>
          <a:xfrm>
            <a:off x="9981230" y="0"/>
            <a:ext cx="2210770" cy="2463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9993026-19E8-44AD-BAEC-7B83D1F6CC36}"/>
              </a:ext>
            </a:extLst>
          </p:cNvPr>
          <p:cNvSpPr/>
          <p:nvPr/>
        </p:nvSpPr>
        <p:spPr>
          <a:xfrm>
            <a:off x="10625667" y="5415748"/>
            <a:ext cx="1236133" cy="115146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8898439A-579B-8F4D-A5E7-CE3CCCF8F1C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8015" y="297166"/>
            <a:ext cx="8791451" cy="645772"/>
          </a:xfrm>
        </p:spPr>
        <p:txBody>
          <a:bodyPr anchor="ctr">
            <a:noAutofit/>
          </a:bodyPr>
          <a:lstStyle/>
          <a:p>
            <a:pPr algn="l"/>
            <a:r>
              <a:rPr lang="en-GB" sz="2400" b="1" dirty="0">
                <a:solidFill>
                  <a:srgbClr val="3E8163">
                    <a:alpha val="70000"/>
                  </a:srgbClr>
                </a:solidFill>
              </a:rPr>
              <a:t>What are the absorption-limiting processes?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17C21250-2ADD-4B50-9DAB-0F8DE888EE22}"/>
              </a:ext>
            </a:extLst>
          </p:cNvPr>
          <p:cNvCxnSpPr/>
          <p:nvPr/>
        </p:nvCxnSpPr>
        <p:spPr>
          <a:xfrm>
            <a:off x="71021" y="993740"/>
            <a:ext cx="7998781" cy="0"/>
          </a:xfrm>
          <a:prstGeom prst="line">
            <a:avLst/>
          </a:prstGeom>
          <a:ln w="12700">
            <a:solidFill>
              <a:srgbClr val="3E816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>
            <a:extLst>
              <a:ext uri="{FF2B5EF4-FFF2-40B4-BE49-F238E27FC236}">
                <a16:creationId xmlns:a16="http://schemas.microsoft.com/office/drawing/2014/main" id="{D6E2BAD0-7B70-4C20-BE2D-21DDCCF3FA0A}"/>
              </a:ext>
            </a:extLst>
          </p:cNvPr>
          <p:cNvSpPr txBox="1"/>
          <p:nvPr/>
        </p:nvSpPr>
        <p:spPr>
          <a:xfrm>
            <a:off x="11403304" y="6403518"/>
            <a:ext cx="55050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1600" dirty="0">
                <a:solidFill>
                  <a:schemeClr val="accent4"/>
                </a:solidFill>
              </a:rPr>
              <a:t>10</a:t>
            </a:r>
            <a:endParaRPr lang="en-US" sz="1600" dirty="0">
              <a:solidFill>
                <a:schemeClr val="accent4"/>
              </a:solidFill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238E12E8-7E59-4A40-B1AE-6FE24F35F6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224" y="2699787"/>
            <a:ext cx="5578070" cy="3703731"/>
          </a:xfrm>
          <a:prstGeom prst="rect">
            <a:avLst/>
          </a:prstGeom>
        </p:spPr>
      </p:pic>
      <p:sp>
        <p:nvSpPr>
          <p:cNvPr id="20" name="Title 2">
            <a:extLst>
              <a:ext uri="{FF2B5EF4-FFF2-40B4-BE49-F238E27FC236}">
                <a16:creationId xmlns:a16="http://schemas.microsoft.com/office/drawing/2014/main" id="{BD936FF9-38F6-45E1-972A-2F351A7325B9}"/>
              </a:ext>
            </a:extLst>
          </p:cNvPr>
          <p:cNvSpPr txBox="1">
            <a:spLocks/>
          </p:cNvSpPr>
          <p:nvPr/>
        </p:nvSpPr>
        <p:spPr>
          <a:xfrm>
            <a:off x="6564631" y="2078401"/>
            <a:ext cx="5113926" cy="58115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800" kern="1200" spc="300">
                <a:solidFill>
                  <a:schemeClr val="tx2">
                    <a:alpha val="7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GB" sz="1600" b="1" spc="0" dirty="0">
                <a:solidFill>
                  <a:srgbClr val="3E8163">
                    <a:alpha val="70000"/>
                  </a:srgbClr>
                </a:solidFill>
              </a:rPr>
              <a:t>What could be the human f</a:t>
            </a:r>
            <a:r>
              <a:rPr lang="en-GB" sz="1600" b="1" spc="0" baseline="-25000" dirty="0">
                <a:solidFill>
                  <a:srgbClr val="3E8163">
                    <a:alpha val="70000"/>
                  </a:srgbClr>
                </a:solidFill>
              </a:rPr>
              <a:t>abs</a:t>
            </a:r>
            <a:r>
              <a:rPr lang="en-GB" sz="1600" b="1" spc="0" dirty="0">
                <a:solidFill>
                  <a:srgbClr val="3E8163">
                    <a:alpha val="70000"/>
                  </a:srgbClr>
                </a:solidFill>
              </a:rPr>
              <a:t> potential of the PROTACs based on their P</a:t>
            </a:r>
            <a:r>
              <a:rPr lang="en-GB" sz="1600" b="1" spc="0" baseline="-25000" dirty="0">
                <a:solidFill>
                  <a:srgbClr val="3E8163">
                    <a:alpha val="70000"/>
                  </a:srgbClr>
                </a:solidFill>
              </a:rPr>
              <a:t>eff</a:t>
            </a:r>
            <a:r>
              <a:rPr lang="en-GB" sz="1600" b="1" spc="0" dirty="0">
                <a:solidFill>
                  <a:srgbClr val="3E8163">
                    <a:alpha val="70000"/>
                  </a:srgbClr>
                </a:solidFill>
              </a:rPr>
              <a:t>?</a:t>
            </a:r>
          </a:p>
        </p:txBody>
      </p:sp>
      <p:sp>
        <p:nvSpPr>
          <p:cNvPr id="37" name="Rectangle: Rounded Corners 36">
            <a:extLst>
              <a:ext uri="{FF2B5EF4-FFF2-40B4-BE49-F238E27FC236}">
                <a16:creationId xmlns:a16="http://schemas.microsoft.com/office/drawing/2014/main" id="{C3FBC7DD-BC9A-0550-78FE-32257F28C952}"/>
              </a:ext>
            </a:extLst>
          </p:cNvPr>
          <p:cNvSpPr/>
          <p:nvPr/>
        </p:nvSpPr>
        <p:spPr>
          <a:xfrm>
            <a:off x="498598" y="1551309"/>
            <a:ext cx="3005667" cy="750458"/>
          </a:xfrm>
          <a:prstGeom prst="roundRect">
            <a:avLst/>
          </a:prstGeom>
          <a:solidFill>
            <a:srgbClr val="F8F8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9" name="Graphic 38" descr="Gauge with solid fill">
            <a:extLst>
              <a:ext uri="{FF2B5EF4-FFF2-40B4-BE49-F238E27FC236}">
                <a16:creationId xmlns:a16="http://schemas.microsoft.com/office/drawing/2014/main" id="{A123B8A6-15D0-59F0-BA13-B89D67C0AA0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63131" y="1551307"/>
            <a:ext cx="648267" cy="648267"/>
          </a:xfrm>
          <a:prstGeom prst="rect">
            <a:avLst/>
          </a:prstGeom>
        </p:spPr>
      </p:pic>
      <p:sp>
        <p:nvSpPr>
          <p:cNvPr id="4" name="Title 2">
            <a:extLst>
              <a:ext uri="{FF2B5EF4-FFF2-40B4-BE49-F238E27FC236}">
                <a16:creationId xmlns:a16="http://schemas.microsoft.com/office/drawing/2014/main" id="{16FADC22-CA7D-DDAE-5AAD-BD1846EF9B2E}"/>
              </a:ext>
            </a:extLst>
          </p:cNvPr>
          <p:cNvSpPr txBox="1">
            <a:spLocks/>
          </p:cNvSpPr>
          <p:nvPr/>
        </p:nvSpPr>
        <p:spPr>
          <a:xfrm>
            <a:off x="1451308" y="1679206"/>
            <a:ext cx="2442747" cy="52036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800" kern="1200" spc="300">
                <a:solidFill>
                  <a:schemeClr val="tx2">
                    <a:alpha val="7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GB" sz="1600" b="1" spc="0" dirty="0">
                <a:solidFill>
                  <a:srgbClr val="3E8163">
                    <a:alpha val="70000"/>
                  </a:srgbClr>
                </a:solidFill>
              </a:rPr>
              <a:t>Biopharmaceutics</a:t>
            </a:r>
          </a:p>
          <a:p>
            <a:pPr algn="l"/>
            <a:r>
              <a:rPr lang="en-GB" sz="1600" b="1" spc="0" dirty="0">
                <a:solidFill>
                  <a:srgbClr val="3E8163">
                    <a:alpha val="70000"/>
                  </a:srgbClr>
                </a:solidFill>
              </a:rPr>
              <a:t>characterization</a:t>
            </a:r>
          </a:p>
        </p:txBody>
      </p:sp>
      <p:sp>
        <p:nvSpPr>
          <p:cNvPr id="6" name="Title 2">
            <a:extLst>
              <a:ext uri="{FF2B5EF4-FFF2-40B4-BE49-F238E27FC236}">
                <a16:creationId xmlns:a16="http://schemas.microsoft.com/office/drawing/2014/main" id="{443E3298-A16D-61C8-093E-0A065325F9DF}"/>
              </a:ext>
            </a:extLst>
          </p:cNvPr>
          <p:cNvSpPr txBox="1">
            <a:spLocks/>
          </p:cNvSpPr>
          <p:nvPr/>
        </p:nvSpPr>
        <p:spPr>
          <a:xfrm>
            <a:off x="6294790" y="2954795"/>
            <a:ext cx="4699776" cy="140798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800" kern="1200" spc="300">
                <a:solidFill>
                  <a:schemeClr val="tx2">
                    <a:alpha val="7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marL="285750" indent="-285750" algn="l">
              <a:lnSpc>
                <a:spcPct val="110000"/>
              </a:lnSpc>
              <a:buFont typeface="Wingdings" panose="05000000000000000000" pitchFamily="2" charset="2"/>
              <a:buChar char="Ø"/>
            </a:pPr>
            <a:r>
              <a:rPr lang="en-GB" sz="1400" spc="0" dirty="0">
                <a:solidFill>
                  <a:schemeClr val="tx1">
                    <a:alpha val="70000"/>
                  </a:schemeClr>
                </a:solidFill>
              </a:rPr>
              <a:t>We </a:t>
            </a:r>
            <a:r>
              <a:rPr lang="en-GB" sz="1400" b="1" spc="0" dirty="0">
                <a:solidFill>
                  <a:schemeClr val="tx1">
                    <a:alpha val="70000"/>
                  </a:schemeClr>
                </a:solidFill>
              </a:rPr>
              <a:t>assume</a:t>
            </a:r>
            <a:r>
              <a:rPr lang="en-GB" sz="1400" spc="0" dirty="0">
                <a:solidFill>
                  <a:schemeClr val="tx1">
                    <a:alpha val="70000"/>
                  </a:schemeClr>
                </a:solidFill>
              </a:rPr>
              <a:t> the administration of a </a:t>
            </a:r>
            <a:r>
              <a:rPr lang="en-GB" sz="1400" b="1" spc="0" dirty="0">
                <a:solidFill>
                  <a:schemeClr val="tx1">
                    <a:alpha val="70000"/>
                  </a:schemeClr>
                </a:solidFill>
              </a:rPr>
              <a:t>formulation without solubility/dissolution limitations </a:t>
            </a:r>
            <a:r>
              <a:rPr lang="en-GB" sz="1400" spc="0" dirty="0">
                <a:solidFill>
                  <a:schemeClr val="tx1">
                    <a:alpha val="70000"/>
                  </a:schemeClr>
                </a:solidFill>
              </a:rPr>
              <a:t>in intestinal drug absorption</a:t>
            </a:r>
            <a:endParaRPr lang="en-GB" sz="1400" spc="0" dirty="0">
              <a:solidFill>
                <a:srgbClr val="3E8163">
                  <a:alpha val="70000"/>
                </a:srgbClr>
              </a:solidFill>
            </a:endParaRPr>
          </a:p>
          <a:p>
            <a:pPr marL="285750" indent="-285750" algn="l">
              <a:lnSpc>
                <a:spcPct val="110000"/>
              </a:lnSpc>
              <a:buFont typeface="Wingdings" panose="05000000000000000000" pitchFamily="2" charset="2"/>
              <a:buChar char="Ø"/>
            </a:pPr>
            <a:endParaRPr lang="en-GB" sz="1400" spc="0" dirty="0">
              <a:solidFill>
                <a:schemeClr val="tx1">
                  <a:alpha val="70000"/>
                </a:schemeClr>
              </a:solidFill>
            </a:endParaRPr>
          </a:p>
          <a:p>
            <a:pPr marL="285750" indent="-285750" algn="l">
              <a:lnSpc>
                <a:spcPct val="110000"/>
              </a:lnSpc>
              <a:buFont typeface="Wingdings" panose="05000000000000000000" pitchFamily="2" charset="2"/>
              <a:buChar char="Ø"/>
            </a:pPr>
            <a:r>
              <a:rPr lang="en-GB" sz="1400" b="1" spc="0" dirty="0">
                <a:solidFill>
                  <a:schemeClr val="tx1">
                    <a:alpha val="70000"/>
                  </a:schemeClr>
                </a:solidFill>
              </a:rPr>
              <a:t>Based on </a:t>
            </a:r>
            <a:r>
              <a:rPr lang="en-GB" sz="1400" b="1" spc="0" dirty="0" err="1">
                <a:solidFill>
                  <a:schemeClr val="tx1">
                    <a:alpha val="70000"/>
                  </a:schemeClr>
                </a:solidFill>
              </a:rPr>
              <a:t>P</a:t>
            </a:r>
            <a:r>
              <a:rPr lang="en-GB" sz="1400" b="1" spc="0" baseline="-25000" dirty="0" err="1">
                <a:solidFill>
                  <a:schemeClr val="tx1">
                    <a:alpha val="70000"/>
                  </a:schemeClr>
                </a:solidFill>
              </a:rPr>
              <a:t>eff</a:t>
            </a:r>
            <a:r>
              <a:rPr lang="en-GB" sz="1400" b="1" spc="0" dirty="0">
                <a:solidFill>
                  <a:schemeClr val="tx1">
                    <a:alpha val="70000"/>
                  </a:schemeClr>
                </a:solidFill>
              </a:rPr>
              <a:t> values </a:t>
            </a:r>
            <a:r>
              <a:rPr lang="en-GB" sz="1400" spc="0" dirty="0">
                <a:solidFill>
                  <a:schemeClr val="tx1">
                    <a:alpha val="70000"/>
                  </a:schemeClr>
                </a:solidFill>
              </a:rPr>
              <a:t>generated in the same lab with the same method</a:t>
            </a:r>
            <a:endParaRPr lang="en-GB" sz="1400" spc="0" dirty="0">
              <a:solidFill>
                <a:srgbClr val="3E8163">
                  <a:alpha val="7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26561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C82A45-DA23-E755-42A1-F7424FDB75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07C7755B-8753-EC2A-C6B9-C9F5B31318C3}"/>
              </a:ext>
            </a:extLst>
          </p:cNvPr>
          <p:cNvSpPr/>
          <p:nvPr/>
        </p:nvSpPr>
        <p:spPr>
          <a:xfrm>
            <a:off x="9981230" y="0"/>
            <a:ext cx="2210770" cy="2463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00D74E7-F890-E9A1-DB80-1DE6D5B15F6C}"/>
              </a:ext>
            </a:extLst>
          </p:cNvPr>
          <p:cNvSpPr/>
          <p:nvPr/>
        </p:nvSpPr>
        <p:spPr>
          <a:xfrm>
            <a:off x="10625667" y="5415748"/>
            <a:ext cx="1236133" cy="115146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E9969B0-F31A-E58D-4224-67E9A439272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8015" y="297166"/>
            <a:ext cx="8791451" cy="645772"/>
          </a:xfrm>
        </p:spPr>
        <p:txBody>
          <a:bodyPr anchor="ctr">
            <a:noAutofit/>
          </a:bodyPr>
          <a:lstStyle/>
          <a:p>
            <a:pPr algn="l"/>
            <a:r>
              <a:rPr lang="en-GB" sz="2400" b="1" dirty="0">
                <a:solidFill>
                  <a:srgbClr val="3E8163">
                    <a:alpha val="70000"/>
                  </a:srgbClr>
                </a:solidFill>
              </a:rPr>
              <a:t>What are the absorption-limiting processes?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51BC22B9-1959-F39A-2653-2C481157526B}"/>
              </a:ext>
            </a:extLst>
          </p:cNvPr>
          <p:cNvCxnSpPr/>
          <p:nvPr/>
        </p:nvCxnSpPr>
        <p:spPr>
          <a:xfrm>
            <a:off x="71021" y="993740"/>
            <a:ext cx="7998781" cy="0"/>
          </a:xfrm>
          <a:prstGeom prst="line">
            <a:avLst/>
          </a:prstGeom>
          <a:ln w="12700">
            <a:solidFill>
              <a:srgbClr val="3E816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>
            <a:extLst>
              <a:ext uri="{FF2B5EF4-FFF2-40B4-BE49-F238E27FC236}">
                <a16:creationId xmlns:a16="http://schemas.microsoft.com/office/drawing/2014/main" id="{97A37B52-A18D-6E69-B7EE-388F0E33E043}"/>
              </a:ext>
            </a:extLst>
          </p:cNvPr>
          <p:cNvSpPr txBox="1"/>
          <p:nvPr/>
        </p:nvSpPr>
        <p:spPr>
          <a:xfrm>
            <a:off x="11403304" y="6403518"/>
            <a:ext cx="55050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1600" dirty="0">
                <a:solidFill>
                  <a:schemeClr val="accent4"/>
                </a:solidFill>
              </a:rPr>
              <a:t>11</a:t>
            </a:r>
            <a:endParaRPr lang="en-US" sz="1600" dirty="0">
              <a:solidFill>
                <a:schemeClr val="accent4"/>
              </a:solidFill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674A53DF-5CD9-C5FA-C1A9-BDBA396C39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224" y="2699787"/>
            <a:ext cx="5578070" cy="3703731"/>
          </a:xfrm>
          <a:prstGeom prst="rect">
            <a:avLst/>
          </a:prstGeom>
        </p:spPr>
      </p:pic>
      <p:sp>
        <p:nvSpPr>
          <p:cNvPr id="37" name="Rectangle: Rounded Corners 36">
            <a:extLst>
              <a:ext uri="{FF2B5EF4-FFF2-40B4-BE49-F238E27FC236}">
                <a16:creationId xmlns:a16="http://schemas.microsoft.com/office/drawing/2014/main" id="{BD9D8FEC-5B28-6EF5-A4D1-857D7DB1DB91}"/>
              </a:ext>
            </a:extLst>
          </p:cNvPr>
          <p:cNvSpPr/>
          <p:nvPr/>
        </p:nvSpPr>
        <p:spPr>
          <a:xfrm>
            <a:off x="498598" y="1551309"/>
            <a:ext cx="3005667" cy="750458"/>
          </a:xfrm>
          <a:prstGeom prst="roundRect">
            <a:avLst/>
          </a:prstGeom>
          <a:solidFill>
            <a:srgbClr val="F8F8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9" name="Graphic 38" descr="Gauge with solid fill">
            <a:extLst>
              <a:ext uri="{FF2B5EF4-FFF2-40B4-BE49-F238E27FC236}">
                <a16:creationId xmlns:a16="http://schemas.microsoft.com/office/drawing/2014/main" id="{31E3964D-829C-026E-372D-DFAD4706B04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63131" y="1551307"/>
            <a:ext cx="648267" cy="648267"/>
          </a:xfrm>
          <a:prstGeom prst="rect">
            <a:avLst/>
          </a:prstGeom>
        </p:spPr>
      </p:pic>
      <p:sp>
        <p:nvSpPr>
          <p:cNvPr id="4" name="Title 2">
            <a:extLst>
              <a:ext uri="{FF2B5EF4-FFF2-40B4-BE49-F238E27FC236}">
                <a16:creationId xmlns:a16="http://schemas.microsoft.com/office/drawing/2014/main" id="{08470141-EE9D-7393-3B3C-CB743AFCB956}"/>
              </a:ext>
            </a:extLst>
          </p:cNvPr>
          <p:cNvSpPr txBox="1">
            <a:spLocks/>
          </p:cNvSpPr>
          <p:nvPr/>
        </p:nvSpPr>
        <p:spPr>
          <a:xfrm>
            <a:off x="1451308" y="1679206"/>
            <a:ext cx="2442747" cy="52036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800" kern="1200" spc="300">
                <a:solidFill>
                  <a:schemeClr val="tx2">
                    <a:alpha val="7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GB" sz="1600" b="1" spc="0" dirty="0">
                <a:solidFill>
                  <a:srgbClr val="3E8163">
                    <a:alpha val="70000"/>
                  </a:srgbClr>
                </a:solidFill>
              </a:rPr>
              <a:t>Biopharmaceutics</a:t>
            </a:r>
          </a:p>
          <a:p>
            <a:pPr algn="l"/>
            <a:r>
              <a:rPr lang="en-GB" sz="1600" b="1" spc="0" dirty="0">
                <a:solidFill>
                  <a:srgbClr val="3E8163">
                    <a:alpha val="70000"/>
                  </a:srgbClr>
                </a:solidFill>
              </a:rPr>
              <a:t>characterization</a:t>
            </a:r>
          </a:p>
        </p:txBody>
      </p:sp>
      <p:cxnSp>
        <p:nvCxnSpPr>
          <p:cNvPr id="2" name="Straight Arrow Connector 1">
            <a:extLst>
              <a:ext uri="{FF2B5EF4-FFF2-40B4-BE49-F238E27FC236}">
                <a16:creationId xmlns:a16="http://schemas.microsoft.com/office/drawing/2014/main" id="{AE4B1C56-7FD3-13DE-4DBE-A5660C730E1D}"/>
              </a:ext>
            </a:extLst>
          </p:cNvPr>
          <p:cNvCxnSpPr/>
          <p:nvPr/>
        </p:nvCxnSpPr>
        <p:spPr>
          <a:xfrm>
            <a:off x="2531637" y="4575675"/>
            <a:ext cx="744668" cy="0"/>
          </a:xfrm>
          <a:prstGeom prst="straightConnector1">
            <a:avLst/>
          </a:prstGeom>
          <a:ln w="28575">
            <a:solidFill>
              <a:schemeClr val="bg1">
                <a:lumMod val="8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346CFD7D-6CA4-038D-808C-12F784396E82}"/>
              </a:ext>
            </a:extLst>
          </p:cNvPr>
          <p:cNvCxnSpPr/>
          <p:nvPr/>
        </p:nvCxnSpPr>
        <p:spPr>
          <a:xfrm>
            <a:off x="2990880" y="3546334"/>
            <a:ext cx="744668" cy="0"/>
          </a:xfrm>
          <a:prstGeom prst="straightConnector1">
            <a:avLst/>
          </a:prstGeom>
          <a:ln w="28575">
            <a:solidFill>
              <a:schemeClr val="bg1">
                <a:lumMod val="8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itle 2">
            <a:extLst>
              <a:ext uri="{FF2B5EF4-FFF2-40B4-BE49-F238E27FC236}">
                <a16:creationId xmlns:a16="http://schemas.microsoft.com/office/drawing/2014/main" id="{FE524CE2-E13E-7AB2-F6EC-9E35B62DFC7E}"/>
              </a:ext>
            </a:extLst>
          </p:cNvPr>
          <p:cNvSpPr txBox="1">
            <a:spLocks/>
          </p:cNvSpPr>
          <p:nvPr/>
        </p:nvSpPr>
        <p:spPr>
          <a:xfrm>
            <a:off x="3333835" y="4431745"/>
            <a:ext cx="2064891" cy="29881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800" kern="1200" spc="300">
                <a:solidFill>
                  <a:schemeClr val="tx2">
                    <a:alpha val="7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GB" sz="1200" b="1" spc="0" dirty="0">
                <a:solidFill>
                  <a:srgbClr val="3E8163">
                    <a:alpha val="70000"/>
                  </a:srgbClr>
                </a:solidFill>
              </a:rPr>
              <a:t>Absorption ceiling &lt;40% of dose absorbed </a:t>
            </a:r>
          </a:p>
        </p:txBody>
      </p:sp>
      <p:sp>
        <p:nvSpPr>
          <p:cNvPr id="7" name="Title 2">
            <a:extLst>
              <a:ext uri="{FF2B5EF4-FFF2-40B4-BE49-F238E27FC236}">
                <a16:creationId xmlns:a16="http://schemas.microsoft.com/office/drawing/2014/main" id="{B10AFD5E-5D25-FA4A-3AFC-1ABADF74FF15}"/>
              </a:ext>
            </a:extLst>
          </p:cNvPr>
          <p:cNvSpPr txBox="1">
            <a:spLocks/>
          </p:cNvSpPr>
          <p:nvPr/>
        </p:nvSpPr>
        <p:spPr>
          <a:xfrm>
            <a:off x="3735548" y="3412693"/>
            <a:ext cx="2064891" cy="29881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800" kern="1200" spc="300">
                <a:solidFill>
                  <a:schemeClr val="tx2">
                    <a:alpha val="7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GB" sz="1200" b="1" spc="0" dirty="0">
                <a:solidFill>
                  <a:srgbClr val="3E8163">
                    <a:alpha val="70000"/>
                  </a:srgbClr>
                </a:solidFill>
              </a:rPr>
              <a:t>Almost complete (87%) absorption possible</a:t>
            </a:r>
          </a:p>
        </p:txBody>
      </p:sp>
      <p:sp>
        <p:nvSpPr>
          <p:cNvPr id="8" name="Title 2">
            <a:extLst>
              <a:ext uri="{FF2B5EF4-FFF2-40B4-BE49-F238E27FC236}">
                <a16:creationId xmlns:a16="http://schemas.microsoft.com/office/drawing/2014/main" id="{CCE81061-F813-3341-A343-F660CED8DE36}"/>
              </a:ext>
            </a:extLst>
          </p:cNvPr>
          <p:cNvSpPr txBox="1">
            <a:spLocks/>
          </p:cNvSpPr>
          <p:nvPr/>
        </p:nvSpPr>
        <p:spPr>
          <a:xfrm>
            <a:off x="6655265" y="2177954"/>
            <a:ext cx="5113926" cy="58115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800" kern="1200" spc="300">
                <a:solidFill>
                  <a:schemeClr val="tx2">
                    <a:alpha val="7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GB" sz="1600" b="1" spc="0" dirty="0">
                <a:solidFill>
                  <a:srgbClr val="3E8163">
                    <a:alpha val="70000"/>
                  </a:srgbClr>
                </a:solidFill>
              </a:rPr>
              <a:t>What could be the human f</a:t>
            </a:r>
            <a:r>
              <a:rPr lang="en-GB" sz="1600" b="1" spc="0" baseline="-25000" dirty="0">
                <a:solidFill>
                  <a:srgbClr val="3E8163">
                    <a:alpha val="70000"/>
                  </a:srgbClr>
                </a:solidFill>
              </a:rPr>
              <a:t>abs</a:t>
            </a:r>
            <a:r>
              <a:rPr lang="en-GB" sz="1600" b="1" spc="0" dirty="0">
                <a:solidFill>
                  <a:srgbClr val="3E8163">
                    <a:alpha val="70000"/>
                  </a:srgbClr>
                </a:solidFill>
              </a:rPr>
              <a:t> potential of the PROTACs based on their P</a:t>
            </a:r>
            <a:r>
              <a:rPr lang="en-GB" sz="1600" b="1" spc="0" baseline="-25000" dirty="0">
                <a:solidFill>
                  <a:srgbClr val="3E8163">
                    <a:alpha val="70000"/>
                  </a:srgbClr>
                </a:solidFill>
              </a:rPr>
              <a:t>eff</a:t>
            </a:r>
            <a:r>
              <a:rPr lang="en-GB" sz="1600" b="1" spc="0" dirty="0">
                <a:solidFill>
                  <a:srgbClr val="3E8163">
                    <a:alpha val="70000"/>
                  </a:srgbClr>
                </a:solidFill>
              </a:rPr>
              <a:t>?</a:t>
            </a:r>
          </a:p>
        </p:txBody>
      </p:sp>
      <p:sp>
        <p:nvSpPr>
          <p:cNvPr id="12" name="Title 2">
            <a:extLst>
              <a:ext uri="{FF2B5EF4-FFF2-40B4-BE49-F238E27FC236}">
                <a16:creationId xmlns:a16="http://schemas.microsoft.com/office/drawing/2014/main" id="{89A5FEF5-4E8B-2D70-C886-D4772A621968}"/>
              </a:ext>
            </a:extLst>
          </p:cNvPr>
          <p:cNvSpPr txBox="1">
            <a:spLocks/>
          </p:cNvSpPr>
          <p:nvPr/>
        </p:nvSpPr>
        <p:spPr>
          <a:xfrm>
            <a:off x="6386839" y="2891441"/>
            <a:ext cx="4699776" cy="169081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800" kern="1200" spc="300">
                <a:solidFill>
                  <a:schemeClr val="tx2">
                    <a:alpha val="7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marL="285750" indent="-285750" algn="l">
              <a:lnSpc>
                <a:spcPct val="110000"/>
              </a:lnSpc>
              <a:buFont typeface="Wingdings" panose="05000000000000000000" pitchFamily="2" charset="2"/>
              <a:buChar char="Ø"/>
            </a:pPr>
            <a:r>
              <a:rPr lang="en-GB" sz="1400" b="1" spc="0" dirty="0">
                <a:solidFill>
                  <a:schemeClr val="tx1">
                    <a:alpha val="70000"/>
                  </a:schemeClr>
                </a:solidFill>
              </a:rPr>
              <a:t>ARV-110 shows clear </a:t>
            </a:r>
            <a:r>
              <a:rPr lang="en-GB" sz="1400" b="1" spc="0" dirty="0">
                <a:solidFill>
                  <a:srgbClr val="3E8163">
                    <a:alpha val="70000"/>
                  </a:srgbClr>
                </a:solidFill>
              </a:rPr>
              <a:t>solubility/dissolution limitation</a:t>
            </a:r>
            <a:endParaRPr lang="en-GB" sz="1400" b="1" spc="0" dirty="0">
              <a:solidFill>
                <a:schemeClr val="tx1">
                  <a:alpha val="70000"/>
                </a:schemeClr>
              </a:solidFill>
            </a:endParaRPr>
          </a:p>
          <a:p>
            <a:pPr marL="285750" indent="-285750" algn="l">
              <a:lnSpc>
                <a:spcPct val="110000"/>
              </a:lnSpc>
              <a:buFont typeface="Wingdings" panose="05000000000000000000" pitchFamily="2" charset="2"/>
              <a:buChar char="Ø"/>
            </a:pPr>
            <a:endParaRPr lang="en-GB" sz="1400" b="1" spc="0" dirty="0">
              <a:solidFill>
                <a:schemeClr val="tx1">
                  <a:alpha val="70000"/>
                </a:schemeClr>
              </a:solidFill>
            </a:endParaRPr>
          </a:p>
          <a:p>
            <a:pPr marL="285750" indent="-285750" algn="l">
              <a:lnSpc>
                <a:spcPct val="110000"/>
              </a:lnSpc>
              <a:buFont typeface="Wingdings" panose="05000000000000000000" pitchFamily="2" charset="2"/>
              <a:buChar char="Ø"/>
            </a:pPr>
            <a:r>
              <a:rPr lang="en-GB" sz="1400" b="1" spc="0" dirty="0">
                <a:solidFill>
                  <a:schemeClr val="tx1">
                    <a:alpha val="70000"/>
                  </a:schemeClr>
                </a:solidFill>
              </a:rPr>
              <a:t>ARV-471 shows </a:t>
            </a:r>
            <a:r>
              <a:rPr lang="en-GB" sz="1400" b="1" spc="0" dirty="0" err="1">
                <a:solidFill>
                  <a:srgbClr val="3E8163">
                    <a:alpha val="70000"/>
                  </a:srgbClr>
                </a:solidFill>
              </a:rPr>
              <a:t>P</a:t>
            </a:r>
            <a:r>
              <a:rPr lang="en-GB" sz="1400" b="1" spc="0" baseline="-25000" dirty="0" err="1">
                <a:solidFill>
                  <a:srgbClr val="3E8163">
                    <a:alpha val="70000"/>
                  </a:srgbClr>
                </a:solidFill>
              </a:rPr>
              <a:t>eff</a:t>
            </a:r>
            <a:r>
              <a:rPr lang="en-GB" sz="1400" b="1" spc="0" dirty="0">
                <a:solidFill>
                  <a:srgbClr val="3E8163">
                    <a:alpha val="70000"/>
                  </a:srgbClr>
                </a:solidFill>
              </a:rPr>
              <a:t>-related absorption ceiling </a:t>
            </a:r>
            <a:r>
              <a:rPr lang="en-GB" sz="1400" b="1" spc="0" dirty="0">
                <a:solidFill>
                  <a:schemeClr val="tx1">
                    <a:alpha val="70000"/>
                  </a:schemeClr>
                </a:solidFill>
              </a:rPr>
              <a:t>on top of </a:t>
            </a:r>
            <a:r>
              <a:rPr lang="en-GB" sz="1400" b="1" spc="0" dirty="0">
                <a:solidFill>
                  <a:srgbClr val="3E8163">
                    <a:alpha val="70000"/>
                  </a:srgbClr>
                </a:solidFill>
              </a:rPr>
              <a:t>solubility/dissolution limitation </a:t>
            </a:r>
            <a:r>
              <a:rPr lang="en-GB" sz="1400" spc="0" dirty="0">
                <a:solidFill>
                  <a:schemeClr val="tx1">
                    <a:alpha val="70000"/>
                  </a:schemeClr>
                </a:solidFill>
              </a:rPr>
              <a:t>(predominant limitation dependent on dose number)</a:t>
            </a:r>
          </a:p>
          <a:p>
            <a:pPr marL="285750" indent="-285750" algn="l">
              <a:lnSpc>
                <a:spcPct val="110000"/>
              </a:lnSpc>
              <a:buFont typeface="Wingdings" panose="05000000000000000000" pitchFamily="2" charset="2"/>
              <a:buChar char="Ø"/>
            </a:pPr>
            <a:endParaRPr lang="en-GB" sz="1400" b="1" spc="0" dirty="0">
              <a:solidFill>
                <a:srgbClr val="3E8163">
                  <a:alpha val="70000"/>
                </a:srgbClr>
              </a:solidFill>
            </a:endParaRP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FA592F76-9C43-BDA0-0375-9A84764754A2}"/>
              </a:ext>
            </a:extLst>
          </p:cNvPr>
          <p:cNvSpPr/>
          <p:nvPr/>
        </p:nvSpPr>
        <p:spPr>
          <a:xfrm>
            <a:off x="6655265" y="4821382"/>
            <a:ext cx="4297226" cy="877204"/>
          </a:xfrm>
          <a:prstGeom prst="roundRect">
            <a:avLst/>
          </a:prstGeom>
          <a:solidFill>
            <a:srgbClr val="F8F8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itle 2">
            <a:extLst>
              <a:ext uri="{FF2B5EF4-FFF2-40B4-BE49-F238E27FC236}">
                <a16:creationId xmlns:a16="http://schemas.microsoft.com/office/drawing/2014/main" id="{C3F898BB-0B07-7A1A-0A79-7CA3A1314C28}"/>
              </a:ext>
            </a:extLst>
          </p:cNvPr>
          <p:cNvSpPr txBox="1">
            <a:spLocks/>
          </p:cNvSpPr>
          <p:nvPr/>
        </p:nvSpPr>
        <p:spPr>
          <a:xfrm>
            <a:off x="6520963" y="4730561"/>
            <a:ext cx="4431528" cy="78346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800" kern="1200" spc="300">
                <a:solidFill>
                  <a:schemeClr val="tx2">
                    <a:alpha val="7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1600" b="1" spc="0" dirty="0">
                <a:solidFill>
                  <a:srgbClr val="3E8163">
                    <a:alpha val="70000"/>
                  </a:srgbClr>
                </a:solidFill>
              </a:rPr>
              <a:t>Solubility/dissolution limitation very prevalent for PROTACs</a:t>
            </a:r>
          </a:p>
        </p:txBody>
      </p:sp>
    </p:spTree>
    <p:extLst>
      <p:ext uri="{BB962C8B-B14F-4D97-AF65-F5344CB8AC3E}">
        <p14:creationId xmlns:p14="http://schemas.microsoft.com/office/powerpoint/2010/main" val="31319241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8048D0-A895-4250-7895-333388FCCD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1A109684-EBCD-11D4-6F59-0F8B5C339431}"/>
              </a:ext>
            </a:extLst>
          </p:cNvPr>
          <p:cNvSpPr/>
          <p:nvPr/>
        </p:nvSpPr>
        <p:spPr>
          <a:xfrm>
            <a:off x="9981230" y="0"/>
            <a:ext cx="2210770" cy="2463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6B7884D-CA87-05EE-2DD6-8E369DF95B33}"/>
              </a:ext>
            </a:extLst>
          </p:cNvPr>
          <p:cNvSpPr/>
          <p:nvPr/>
        </p:nvSpPr>
        <p:spPr>
          <a:xfrm>
            <a:off x="10625667" y="5376333"/>
            <a:ext cx="1236133" cy="115146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53A7EFC-DF8B-0D94-C224-4D268D7EDBA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8015" y="297166"/>
            <a:ext cx="8791451" cy="645772"/>
          </a:xfrm>
        </p:spPr>
        <p:txBody>
          <a:bodyPr anchor="ctr">
            <a:noAutofit/>
          </a:bodyPr>
          <a:lstStyle/>
          <a:p>
            <a:pPr algn="l"/>
            <a:r>
              <a:rPr lang="en-GB" sz="2400" b="1" dirty="0">
                <a:solidFill>
                  <a:srgbClr val="3E8163">
                    <a:alpha val="70000"/>
                  </a:srgbClr>
                </a:solidFill>
              </a:rPr>
              <a:t>How do PROTACs dissolve?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39309EFE-EF1F-75A0-FFBB-524D2BB4E19A}"/>
              </a:ext>
            </a:extLst>
          </p:cNvPr>
          <p:cNvCxnSpPr/>
          <p:nvPr/>
        </p:nvCxnSpPr>
        <p:spPr>
          <a:xfrm>
            <a:off x="71021" y="993740"/>
            <a:ext cx="7998781" cy="0"/>
          </a:xfrm>
          <a:prstGeom prst="line">
            <a:avLst/>
          </a:prstGeom>
          <a:ln w="12700">
            <a:solidFill>
              <a:srgbClr val="3E816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>
            <a:extLst>
              <a:ext uri="{FF2B5EF4-FFF2-40B4-BE49-F238E27FC236}">
                <a16:creationId xmlns:a16="http://schemas.microsoft.com/office/drawing/2014/main" id="{C409DDB0-1FD2-548C-B684-9BDB1A01FBF6}"/>
              </a:ext>
            </a:extLst>
          </p:cNvPr>
          <p:cNvSpPr txBox="1"/>
          <p:nvPr/>
        </p:nvSpPr>
        <p:spPr>
          <a:xfrm>
            <a:off x="11403304" y="6403518"/>
            <a:ext cx="55050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1600" dirty="0">
                <a:solidFill>
                  <a:schemeClr val="accent4"/>
                </a:solidFill>
              </a:rPr>
              <a:t>12</a:t>
            </a:r>
            <a:endParaRPr lang="en-US" sz="1600" dirty="0">
              <a:solidFill>
                <a:schemeClr val="accent4"/>
              </a:solidFill>
            </a:endParaRP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0741B215-14F0-9CEE-ACB9-EDE7BADE595A}"/>
              </a:ext>
            </a:extLst>
          </p:cNvPr>
          <p:cNvSpPr/>
          <p:nvPr/>
        </p:nvSpPr>
        <p:spPr>
          <a:xfrm>
            <a:off x="1007811" y="1983289"/>
            <a:ext cx="3005667" cy="3574059"/>
          </a:xfrm>
          <a:prstGeom prst="roundRect">
            <a:avLst/>
          </a:prstGeom>
          <a:solidFill>
            <a:srgbClr val="F8F8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: Rounded Corners 27">
            <a:extLst>
              <a:ext uri="{FF2B5EF4-FFF2-40B4-BE49-F238E27FC236}">
                <a16:creationId xmlns:a16="http://schemas.microsoft.com/office/drawing/2014/main" id="{168F2A06-7FC8-5442-2D41-B2297FB3CCF6}"/>
              </a:ext>
            </a:extLst>
          </p:cNvPr>
          <p:cNvSpPr/>
          <p:nvPr/>
        </p:nvSpPr>
        <p:spPr>
          <a:xfrm>
            <a:off x="4549537" y="1983288"/>
            <a:ext cx="3005667" cy="3574055"/>
          </a:xfrm>
          <a:prstGeom prst="roundRect">
            <a:avLst/>
          </a:prstGeom>
          <a:solidFill>
            <a:srgbClr val="F8F8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9" name="Graphic 28" descr="Gauge with solid fill">
            <a:extLst>
              <a:ext uri="{FF2B5EF4-FFF2-40B4-BE49-F238E27FC236}">
                <a16:creationId xmlns:a16="http://schemas.microsoft.com/office/drawing/2014/main" id="{D63ED58D-14E4-15F4-F5E4-D271B4D3627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72344" y="1983288"/>
            <a:ext cx="648267" cy="648267"/>
          </a:xfrm>
          <a:prstGeom prst="rect">
            <a:avLst/>
          </a:prstGeom>
        </p:spPr>
      </p:pic>
      <p:sp>
        <p:nvSpPr>
          <p:cNvPr id="36" name="Title 2">
            <a:extLst>
              <a:ext uri="{FF2B5EF4-FFF2-40B4-BE49-F238E27FC236}">
                <a16:creationId xmlns:a16="http://schemas.microsoft.com/office/drawing/2014/main" id="{71D7804A-35EB-555E-35C4-8E78B16F32D3}"/>
              </a:ext>
            </a:extLst>
          </p:cNvPr>
          <p:cNvSpPr txBox="1">
            <a:spLocks/>
          </p:cNvSpPr>
          <p:nvPr/>
        </p:nvSpPr>
        <p:spPr>
          <a:xfrm>
            <a:off x="1902505" y="2089598"/>
            <a:ext cx="2442747" cy="52036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800" kern="1200" spc="300">
                <a:solidFill>
                  <a:schemeClr val="tx2">
                    <a:alpha val="7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GB" sz="1600" b="1" spc="0" dirty="0">
                <a:solidFill>
                  <a:srgbClr val="3E8163">
                    <a:alpha val="70000"/>
                  </a:srgbClr>
                </a:solidFill>
              </a:rPr>
              <a:t>Biopharmaceutics</a:t>
            </a:r>
          </a:p>
          <a:p>
            <a:pPr algn="l"/>
            <a:r>
              <a:rPr lang="en-GB" sz="1600" b="1" spc="0" dirty="0">
                <a:solidFill>
                  <a:srgbClr val="3E8163">
                    <a:alpha val="70000"/>
                  </a:srgbClr>
                </a:solidFill>
              </a:rPr>
              <a:t>characterization</a:t>
            </a:r>
          </a:p>
        </p:txBody>
      </p:sp>
      <p:sp>
        <p:nvSpPr>
          <p:cNvPr id="38" name="Title 2">
            <a:extLst>
              <a:ext uri="{FF2B5EF4-FFF2-40B4-BE49-F238E27FC236}">
                <a16:creationId xmlns:a16="http://schemas.microsoft.com/office/drawing/2014/main" id="{FD2C07DB-D20E-2082-8B6B-6D5C6BF70000}"/>
              </a:ext>
            </a:extLst>
          </p:cNvPr>
          <p:cNvSpPr txBox="1">
            <a:spLocks/>
          </p:cNvSpPr>
          <p:nvPr/>
        </p:nvSpPr>
        <p:spPr>
          <a:xfrm>
            <a:off x="5454692" y="2117425"/>
            <a:ext cx="2442747" cy="54195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800" kern="1200" spc="300">
                <a:solidFill>
                  <a:schemeClr val="tx2">
                    <a:alpha val="7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GB" sz="1600" b="1" spc="0" dirty="0">
                <a:solidFill>
                  <a:srgbClr val="3E8163">
                    <a:alpha val="70000"/>
                  </a:srgbClr>
                </a:solidFill>
              </a:rPr>
              <a:t>PROTAC colloidal dynamics</a:t>
            </a:r>
          </a:p>
        </p:txBody>
      </p:sp>
      <p:sp>
        <p:nvSpPr>
          <p:cNvPr id="40" name="Title 2">
            <a:extLst>
              <a:ext uri="{FF2B5EF4-FFF2-40B4-BE49-F238E27FC236}">
                <a16:creationId xmlns:a16="http://schemas.microsoft.com/office/drawing/2014/main" id="{5B4D818D-8CFF-03E9-A295-14E2649B5327}"/>
              </a:ext>
            </a:extLst>
          </p:cNvPr>
          <p:cNvSpPr txBox="1">
            <a:spLocks/>
          </p:cNvSpPr>
          <p:nvPr/>
        </p:nvSpPr>
        <p:spPr>
          <a:xfrm>
            <a:off x="1151183" y="2861444"/>
            <a:ext cx="2767622" cy="269590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800" kern="1200" spc="300">
                <a:solidFill>
                  <a:schemeClr val="tx2">
                    <a:alpha val="7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en-GB" sz="1400" b="1" spc="0" dirty="0">
                <a:solidFill>
                  <a:schemeClr val="tx1">
                    <a:alpha val="70000"/>
                  </a:schemeClr>
                </a:solidFill>
              </a:rPr>
              <a:t>Biopharmaceutics toolbox for PROTACs</a:t>
            </a:r>
          </a:p>
          <a:p>
            <a:pPr algn="l">
              <a:lnSpc>
                <a:spcPct val="150000"/>
              </a:lnSpc>
            </a:pPr>
            <a:r>
              <a:rPr lang="en-GB" sz="1200" i="1" spc="0" dirty="0">
                <a:solidFill>
                  <a:schemeClr val="tx1">
                    <a:alpha val="70000"/>
                  </a:schemeClr>
                </a:solidFill>
              </a:rPr>
              <a:t>in vivo </a:t>
            </a:r>
            <a:r>
              <a:rPr lang="en-GB" sz="1200" spc="0" dirty="0">
                <a:solidFill>
                  <a:schemeClr val="tx1">
                    <a:alpha val="70000"/>
                  </a:schemeClr>
                </a:solidFill>
              </a:rPr>
              <a:t>and </a:t>
            </a:r>
            <a:r>
              <a:rPr lang="en-GB" sz="1200" i="1" spc="0" dirty="0">
                <a:solidFill>
                  <a:schemeClr val="tx1">
                    <a:alpha val="70000"/>
                  </a:schemeClr>
                </a:solidFill>
              </a:rPr>
              <a:t>in vitro </a:t>
            </a:r>
            <a:r>
              <a:rPr lang="en-GB" sz="1200" spc="0" dirty="0">
                <a:solidFill>
                  <a:schemeClr val="tx1">
                    <a:alpha val="70000"/>
                  </a:schemeClr>
                </a:solidFill>
              </a:rPr>
              <a:t>assays</a:t>
            </a:r>
          </a:p>
          <a:p>
            <a:pPr algn="l">
              <a:lnSpc>
                <a:spcPct val="150000"/>
              </a:lnSpc>
            </a:pPr>
            <a:endParaRPr lang="en-GB" sz="1400" b="1" spc="0" dirty="0">
              <a:solidFill>
                <a:schemeClr val="tx1">
                  <a:alpha val="70000"/>
                </a:schemeClr>
              </a:solidFill>
            </a:endParaRPr>
          </a:p>
          <a:p>
            <a:pPr algn="l">
              <a:lnSpc>
                <a:spcPct val="150000"/>
              </a:lnSpc>
            </a:pPr>
            <a:r>
              <a:rPr lang="en-GB" sz="1400" b="1" spc="0" dirty="0">
                <a:solidFill>
                  <a:schemeClr val="tx1">
                    <a:alpha val="70000"/>
                  </a:schemeClr>
                </a:solidFill>
              </a:rPr>
              <a:t>Comprehensive PROTAC characterization</a:t>
            </a:r>
          </a:p>
          <a:p>
            <a:pPr algn="l">
              <a:lnSpc>
                <a:spcPct val="150000"/>
              </a:lnSpc>
            </a:pPr>
            <a:r>
              <a:rPr lang="en-GB" sz="1200" spc="0" dirty="0">
                <a:solidFill>
                  <a:schemeClr val="tx1">
                    <a:alpha val="70000"/>
                  </a:schemeClr>
                </a:solidFill>
              </a:rPr>
              <a:t>Identifying absorption-limiting processes at clinically relevant doses</a:t>
            </a:r>
          </a:p>
          <a:p>
            <a:pPr algn="l">
              <a:lnSpc>
                <a:spcPct val="150000"/>
              </a:lnSpc>
            </a:pPr>
            <a:endParaRPr lang="en-GB" sz="1100" spc="0" dirty="0">
              <a:solidFill>
                <a:schemeClr val="tx1">
                  <a:alpha val="70000"/>
                </a:schemeClr>
              </a:solidFill>
            </a:endParaRPr>
          </a:p>
        </p:txBody>
      </p:sp>
      <p:sp>
        <p:nvSpPr>
          <p:cNvPr id="41" name="Title 2">
            <a:extLst>
              <a:ext uri="{FF2B5EF4-FFF2-40B4-BE49-F238E27FC236}">
                <a16:creationId xmlns:a16="http://schemas.microsoft.com/office/drawing/2014/main" id="{6AE0B46D-C285-094D-2CCF-94CBFA009B62}"/>
              </a:ext>
            </a:extLst>
          </p:cNvPr>
          <p:cNvSpPr txBox="1">
            <a:spLocks/>
          </p:cNvSpPr>
          <p:nvPr/>
        </p:nvSpPr>
        <p:spPr>
          <a:xfrm>
            <a:off x="4668559" y="2861444"/>
            <a:ext cx="2767622" cy="192905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800" kern="1200" spc="300">
                <a:solidFill>
                  <a:schemeClr val="tx2">
                    <a:alpha val="7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en-GB" sz="1400" b="1" spc="0" dirty="0">
                <a:solidFill>
                  <a:schemeClr val="tx1">
                    <a:alpha val="70000"/>
                  </a:schemeClr>
                </a:solidFill>
              </a:rPr>
              <a:t>Mechanistic investigations of PROTAC luminal colloids</a:t>
            </a:r>
          </a:p>
          <a:p>
            <a:pPr algn="l">
              <a:lnSpc>
                <a:spcPct val="150000"/>
              </a:lnSpc>
            </a:pPr>
            <a:r>
              <a:rPr lang="en-GB" sz="1100" i="1" spc="0" dirty="0">
                <a:solidFill>
                  <a:schemeClr val="tx1">
                    <a:alpha val="70000"/>
                  </a:schemeClr>
                </a:solidFill>
              </a:rPr>
              <a:t>in vitro </a:t>
            </a:r>
            <a:r>
              <a:rPr lang="en-GB" sz="1100" spc="0" dirty="0">
                <a:solidFill>
                  <a:schemeClr val="tx1">
                    <a:alpha val="70000"/>
                  </a:schemeClr>
                </a:solidFill>
              </a:rPr>
              <a:t>physicochemical characterization</a:t>
            </a:r>
          </a:p>
          <a:p>
            <a:pPr algn="l">
              <a:lnSpc>
                <a:spcPct val="150000"/>
              </a:lnSpc>
            </a:pPr>
            <a:r>
              <a:rPr lang="en-GB" sz="1100" spc="0" dirty="0">
                <a:solidFill>
                  <a:schemeClr val="tx1">
                    <a:alpha val="70000"/>
                  </a:schemeClr>
                </a:solidFill>
              </a:rPr>
              <a:t>of luminal colloids</a:t>
            </a:r>
          </a:p>
          <a:p>
            <a:pPr algn="l">
              <a:lnSpc>
                <a:spcPct val="150000"/>
              </a:lnSpc>
            </a:pPr>
            <a:endParaRPr lang="en-GB" sz="1100" spc="0" dirty="0">
              <a:solidFill>
                <a:schemeClr val="tx1">
                  <a:alpha val="70000"/>
                </a:schemeClr>
              </a:solidFill>
            </a:endParaRPr>
          </a:p>
          <a:p>
            <a:pPr algn="l">
              <a:lnSpc>
                <a:spcPct val="150000"/>
              </a:lnSpc>
            </a:pPr>
            <a:r>
              <a:rPr lang="en-GB" sz="1100" i="1" spc="0" dirty="0">
                <a:solidFill>
                  <a:schemeClr val="tx1">
                    <a:alpha val="70000"/>
                  </a:schemeClr>
                </a:solidFill>
              </a:rPr>
              <a:t>in vivo </a:t>
            </a:r>
            <a:r>
              <a:rPr lang="en-GB" sz="1100" spc="0" dirty="0">
                <a:solidFill>
                  <a:schemeClr val="tx1">
                    <a:alpha val="70000"/>
                  </a:schemeClr>
                </a:solidFill>
              </a:rPr>
              <a:t>effects of luminal colloids on PROTAC intestinal absorption</a:t>
            </a:r>
          </a:p>
        </p:txBody>
      </p:sp>
      <p:sp>
        <p:nvSpPr>
          <p:cNvPr id="9" name="Title 2">
            <a:extLst>
              <a:ext uri="{FF2B5EF4-FFF2-40B4-BE49-F238E27FC236}">
                <a16:creationId xmlns:a16="http://schemas.microsoft.com/office/drawing/2014/main" id="{A8151E82-2D25-AD66-156F-CA61AE6FD89A}"/>
              </a:ext>
            </a:extLst>
          </p:cNvPr>
          <p:cNvSpPr txBox="1">
            <a:spLocks/>
          </p:cNvSpPr>
          <p:nvPr/>
        </p:nvSpPr>
        <p:spPr>
          <a:xfrm>
            <a:off x="8426996" y="3024589"/>
            <a:ext cx="2767622" cy="174716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800" kern="1200" spc="300">
                <a:solidFill>
                  <a:schemeClr val="tx2">
                    <a:alpha val="7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endParaRPr lang="en-GB" sz="1100" spc="0" dirty="0">
              <a:solidFill>
                <a:schemeClr val="tx1">
                  <a:alpha val="70000"/>
                </a:schemeClr>
              </a:solidFill>
            </a:endParaRPr>
          </a:p>
        </p:txBody>
      </p:sp>
      <p:pic>
        <p:nvPicPr>
          <p:cNvPr id="22" name="Picture 21" descr="Image">
            <a:extLst>
              <a:ext uri="{FF2B5EF4-FFF2-40B4-BE49-F238E27FC236}">
                <a16:creationId xmlns:a16="http://schemas.microsoft.com/office/drawing/2014/main" id="{5C9BA64B-2019-60FB-3269-66693D25134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88160" y="2143855"/>
            <a:ext cx="581135" cy="436281"/>
          </a:xfrm>
          <a:prstGeom prst="rect">
            <a:avLst/>
          </a:prstGeom>
        </p:spPr>
      </p:pic>
      <p:sp>
        <p:nvSpPr>
          <p:cNvPr id="31" name="Rectangle: Rounded Corners 30">
            <a:extLst>
              <a:ext uri="{FF2B5EF4-FFF2-40B4-BE49-F238E27FC236}">
                <a16:creationId xmlns:a16="http://schemas.microsoft.com/office/drawing/2014/main" id="{0486FB10-E03B-3380-003B-7572F020C846}"/>
              </a:ext>
            </a:extLst>
          </p:cNvPr>
          <p:cNvSpPr/>
          <p:nvPr/>
        </p:nvSpPr>
        <p:spPr>
          <a:xfrm>
            <a:off x="8091263" y="2038941"/>
            <a:ext cx="3005667" cy="3574055"/>
          </a:xfrm>
          <a:prstGeom prst="roundRect">
            <a:avLst/>
          </a:prstGeom>
          <a:solidFill>
            <a:srgbClr val="F8F8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Title 2">
            <a:extLst>
              <a:ext uri="{FF2B5EF4-FFF2-40B4-BE49-F238E27FC236}">
                <a16:creationId xmlns:a16="http://schemas.microsoft.com/office/drawing/2014/main" id="{C276700F-B076-2148-7A8A-EE0FD6660750}"/>
              </a:ext>
            </a:extLst>
          </p:cNvPr>
          <p:cNvSpPr txBox="1">
            <a:spLocks/>
          </p:cNvSpPr>
          <p:nvPr/>
        </p:nvSpPr>
        <p:spPr>
          <a:xfrm>
            <a:off x="8996418" y="2144707"/>
            <a:ext cx="2442747" cy="54195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800" kern="1200" spc="300">
                <a:solidFill>
                  <a:schemeClr val="tx2">
                    <a:alpha val="7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GB" sz="1600" b="1" spc="0" dirty="0">
                <a:solidFill>
                  <a:srgbClr val="3E8163">
                    <a:alpha val="70000"/>
                  </a:srgbClr>
                </a:solidFill>
              </a:rPr>
              <a:t>Formulation development</a:t>
            </a:r>
          </a:p>
        </p:txBody>
      </p:sp>
      <p:pic>
        <p:nvPicPr>
          <p:cNvPr id="42" name="Picture 59" descr="Pill - Free medical icons">
            <a:extLst>
              <a:ext uri="{FF2B5EF4-FFF2-40B4-BE49-F238E27FC236}">
                <a16:creationId xmlns:a16="http://schemas.microsoft.com/office/drawing/2014/main" id="{E2B9ED6D-F1E5-F0D7-2960-B196D6AADE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duotone>
              <a:prstClr val="black"/>
              <a:srgbClr val="3E8163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9400" y="2171985"/>
            <a:ext cx="487399" cy="4873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9DB2FB0B-B2C8-AC84-08CD-2425D91E1BA7}"/>
              </a:ext>
            </a:extLst>
          </p:cNvPr>
          <p:cNvSpPr/>
          <p:nvPr/>
        </p:nvSpPr>
        <p:spPr>
          <a:xfrm>
            <a:off x="488015" y="1568669"/>
            <a:ext cx="3719287" cy="4295588"/>
          </a:xfrm>
          <a:prstGeom prst="rect">
            <a:avLst/>
          </a:prstGeom>
          <a:solidFill>
            <a:schemeClr val="bg1">
              <a:alpha val="41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itle 2">
            <a:extLst>
              <a:ext uri="{FF2B5EF4-FFF2-40B4-BE49-F238E27FC236}">
                <a16:creationId xmlns:a16="http://schemas.microsoft.com/office/drawing/2014/main" id="{8149FD5E-A20A-B3B2-CC7C-93DC29EBDC76}"/>
              </a:ext>
            </a:extLst>
          </p:cNvPr>
          <p:cNvSpPr txBox="1">
            <a:spLocks/>
          </p:cNvSpPr>
          <p:nvPr/>
        </p:nvSpPr>
        <p:spPr>
          <a:xfrm>
            <a:off x="8185936" y="2881117"/>
            <a:ext cx="2767622" cy="162162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800" kern="1200" spc="300">
                <a:solidFill>
                  <a:schemeClr val="tx2">
                    <a:alpha val="7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en-GB" sz="1400" b="1" spc="0" dirty="0">
                <a:solidFill>
                  <a:schemeClr val="tx1">
                    <a:alpha val="70000"/>
                  </a:schemeClr>
                </a:solidFill>
              </a:rPr>
              <a:t>Implications for formulation design </a:t>
            </a:r>
          </a:p>
          <a:p>
            <a:pPr algn="l">
              <a:lnSpc>
                <a:spcPct val="150000"/>
              </a:lnSpc>
            </a:pPr>
            <a:r>
              <a:rPr lang="en-GB" sz="1100" spc="0" dirty="0">
                <a:solidFill>
                  <a:schemeClr val="tx1">
                    <a:alpha val="70000"/>
                  </a:schemeClr>
                </a:solidFill>
              </a:rPr>
              <a:t>Case study – How Permeation Enhancers (PEs) boost intestinal absorption</a:t>
            </a:r>
          </a:p>
          <a:p>
            <a:pPr algn="l">
              <a:lnSpc>
                <a:spcPct val="150000"/>
              </a:lnSpc>
            </a:pPr>
            <a:endParaRPr lang="en-GB" sz="1100" spc="0" dirty="0">
              <a:solidFill>
                <a:schemeClr val="tx1">
                  <a:alpha val="70000"/>
                </a:schemeClr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E25102E-8E30-8BD9-51C3-35CEC2C5957F}"/>
              </a:ext>
            </a:extLst>
          </p:cNvPr>
          <p:cNvSpPr/>
          <p:nvPr/>
        </p:nvSpPr>
        <p:spPr>
          <a:xfrm>
            <a:off x="7555204" y="1484813"/>
            <a:ext cx="3719287" cy="4295588"/>
          </a:xfrm>
          <a:prstGeom prst="rect">
            <a:avLst/>
          </a:prstGeom>
          <a:solidFill>
            <a:schemeClr val="bg1">
              <a:alpha val="41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80556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B840CE-0F14-9D8A-6B26-777707D5FA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7F24FF27-85C0-50F4-2512-E528FD909433}"/>
              </a:ext>
            </a:extLst>
          </p:cNvPr>
          <p:cNvSpPr/>
          <p:nvPr/>
        </p:nvSpPr>
        <p:spPr>
          <a:xfrm>
            <a:off x="9981230" y="0"/>
            <a:ext cx="2210770" cy="2463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1DD62E2-5C4F-ACE1-2508-6927DBD35F79}"/>
              </a:ext>
            </a:extLst>
          </p:cNvPr>
          <p:cNvSpPr/>
          <p:nvPr/>
        </p:nvSpPr>
        <p:spPr>
          <a:xfrm>
            <a:off x="10625667" y="5376333"/>
            <a:ext cx="1236133" cy="115146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DD9C8863-2B72-02A3-8A3D-F65E394466F2}"/>
              </a:ext>
            </a:extLst>
          </p:cNvPr>
          <p:cNvCxnSpPr/>
          <p:nvPr/>
        </p:nvCxnSpPr>
        <p:spPr>
          <a:xfrm>
            <a:off x="71021" y="993740"/>
            <a:ext cx="7998781" cy="0"/>
          </a:xfrm>
          <a:prstGeom prst="line">
            <a:avLst/>
          </a:prstGeom>
          <a:ln w="12700">
            <a:solidFill>
              <a:srgbClr val="3E816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>
            <a:extLst>
              <a:ext uri="{FF2B5EF4-FFF2-40B4-BE49-F238E27FC236}">
                <a16:creationId xmlns:a16="http://schemas.microsoft.com/office/drawing/2014/main" id="{D03963AA-B793-37D9-944D-502968B9B641}"/>
              </a:ext>
            </a:extLst>
          </p:cNvPr>
          <p:cNvSpPr txBox="1"/>
          <p:nvPr/>
        </p:nvSpPr>
        <p:spPr>
          <a:xfrm>
            <a:off x="11403304" y="6403518"/>
            <a:ext cx="55050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1600" dirty="0">
                <a:solidFill>
                  <a:schemeClr val="accent4"/>
                </a:solidFill>
              </a:rPr>
              <a:t>13</a:t>
            </a:r>
            <a:endParaRPr lang="en-US" sz="1600" dirty="0">
              <a:solidFill>
                <a:schemeClr val="accent4"/>
              </a:solidFill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0B81153B-EF96-97A2-33E8-12C4756CE6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0438" y="2337840"/>
            <a:ext cx="4030137" cy="4222994"/>
          </a:xfrm>
          <a:prstGeom prst="rect">
            <a:avLst/>
          </a:prstGeom>
        </p:spPr>
      </p:pic>
      <p:sp>
        <p:nvSpPr>
          <p:cNvPr id="14" name="Title 2">
            <a:extLst>
              <a:ext uri="{FF2B5EF4-FFF2-40B4-BE49-F238E27FC236}">
                <a16:creationId xmlns:a16="http://schemas.microsoft.com/office/drawing/2014/main" id="{24132944-9A9E-B128-05F1-CBB6537795C7}"/>
              </a:ext>
            </a:extLst>
          </p:cNvPr>
          <p:cNvSpPr txBox="1">
            <a:spLocks/>
          </p:cNvSpPr>
          <p:nvPr/>
        </p:nvSpPr>
        <p:spPr>
          <a:xfrm>
            <a:off x="5966228" y="1419793"/>
            <a:ext cx="2442747" cy="37223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800" kern="1200" spc="300">
                <a:solidFill>
                  <a:schemeClr val="tx2">
                    <a:alpha val="7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GB" sz="1800" b="1" spc="0" dirty="0">
                <a:solidFill>
                  <a:srgbClr val="3E8163">
                    <a:alpha val="70000"/>
                  </a:srgbClr>
                </a:solidFill>
              </a:rPr>
              <a:t>Solubility</a:t>
            </a:r>
          </a:p>
        </p:txBody>
      </p:sp>
      <p:sp>
        <p:nvSpPr>
          <p:cNvPr id="24" name="Title 2">
            <a:extLst>
              <a:ext uri="{FF2B5EF4-FFF2-40B4-BE49-F238E27FC236}">
                <a16:creationId xmlns:a16="http://schemas.microsoft.com/office/drawing/2014/main" id="{9F41E249-FFBF-8ADC-CC14-D191908EDA30}"/>
              </a:ext>
            </a:extLst>
          </p:cNvPr>
          <p:cNvSpPr txBox="1">
            <a:spLocks/>
          </p:cNvSpPr>
          <p:nvPr/>
        </p:nvSpPr>
        <p:spPr>
          <a:xfrm>
            <a:off x="5966228" y="3412946"/>
            <a:ext cx="3115121" cy="37223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800" kern="1200" spc="300">
                <a:solidFill>
                  <a:schemeClr val="tx2">
                    <a:alpha val="7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GB" sz="1800" b="1" spc="0" dirty="0">
                <a:solidFill>
                  <a:srgbClr val="3E8163">
                    <a:alpha val="70000"/>
                  </a:srgbClr>
                </a:solidFill>
              </a:rPr>
              <a:t>Dissolution &amp; Precipitation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A9A14C34-13A2-0E2D-673A-3110432BA336}"/>
              </a:ext>
            </a:extLst>
          </p:cNvPr>
          <p:cNvSpPr/>
          <p:nvPr/>
        </p:nvSpPr>
        <p:spPr>
          <a:xfrm>
            <a:off x="436111" y="1263192"/>
            <a:ext cx="3005667" cy="613031"/>
          </a:xfrm>
          <a:prstGeom prst="roundRect">
            <a:avLst/>
          </a:prstGeom>
          <a:solidFill>
            <a:srgbClr val="F8F8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itle 2">
            <a:extLst>
              <a:ext uri="{FF2B5EF4-FFF2-40B4-BE49-F238E27FC236}">
                <a16:creationId xmlns:a16="http://schemas.microsoft.com/office/drawing/2014/main" id="{12672F15-7007-C3B5-BC35-5B6E40CE3631}"/>
              </a:ext>
            </a:extLst>
          </p:cNvPr>
          <p:cNvSpPr txBox="1">
            <a:spLocks/>
          </p:cNvSpPr>
          <p:nvPr/>
        </p:nvSpPr>
        <p:spPr>
          <a:xfrm>
            <a:off x="1207255" y="1334266"/>
            <a:ext cx="2442747" cy="54195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800" kern="1200" spc="300">
                <a:solidFill>
                  <a:schemeClr val="tx2">
                    <a:alpha val="7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GB" sz="1600" b="1" spc="0" dirty="0">
                <a:solidFill>
                  <a:srgbClr val="3E8163">
                    <a:alpha val="70000"/>
                  </a:srgbClr>
                </a:solidFill>
              </a:rPr>
              <a:t>Luminal colloidal dynamics</a:t>
            </a:r>
          </a:p>
        </p:txBody>
      </p:sp>
      <p:pic>
        <p:nvPicPr>
          <p:cNvPr id="16" name="Picture 15" descr="Image">
            <a:extLst>
              <a:ext uri="{FF2B5EF4-FFF2-40B4-BE49-F238E27FC236}">
                <a16:creationId xmlns:a16="http://schemas.microsoft.com/office/drawing/2014/main" id="{21A1D1E2-349F-A669-E525-C3D3C92123D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0723" y="1360696"/>
            <a:ext cx="581135" cy="436281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934DE9EC-F4B1-352E-3C8C-73FD99E85351}"/>
              </a:ext>
            </a:extLst>
          </p:cNvPr>
          <p:cNvSpPr txBox="1"/>
          <p:nvPr/>
        </p:nvSpPr>
        <p:spPr>
          <a:xfrm>
            <a:off x="5964878" y="1903271"/>
            <a:ext cx="565668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+mj-lt"/>
              </a:rPr>
              <a:t>Solubility of </a:t>
            </a:r>
            <a:r>
              <a:rPr lang="en-US" sz="1400" b="1" dirty="0">
                <a:latin typeface="+mj-lt"/>
              </a:rPr>
              <a:t>ARV-110</a:t>
            </a:r>
            <a:r>
              <a:rPr lang="en-US" sz="1400" dirty="0">
                <a:latin typeface="+mj-lt"/>
              </a:rPr>
              <a:t> and </a:t>
            </a:r>
            <a:r>
              <a:rPr lang="en-US" sz="1400" b="1" dirty="0">
                <a:latin typeface="+mj-lt"/>
              </a:rPr>
              <a:t>ARV-471</a:t>
            </a:r>
            <a:r>
              <a:rPr lang="en-US" sz="1400" dirty="0">
                <a:latin typeface="+mj-lt"/>
              </a:rPr>
              <a:t> in relevant media</a:t>
            </a:r>
          </a:p>
          <a:p>
            <a:endParaRPr lang="en-US" sz="1400" dirty="0">
              <a:latin typeface="+mj-lt"/>
            </a:endParaRPr>
          </a:p>
          <a:p>
            <a:r>
              <a:rPr lang="en-US" sz="1400" dirty="0">
                <a:latin typeface="+mj-lt"/>
              </a:rPr>
              <a:t>Supersaturation potential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0DB046F-3B10-0042-3CD0-A06BF0F56212}"/>
              </a:ext>
            </a:extLst>
          </p:cNvPr>
          <p:cNvSpPr txBox="1"/>
          <p:nvPr/>
        </p:nvSpPr>
        <p:spPr>
          <a:xfrm>
            <a:off x="5964878" y="3894347"/>
            <a:ext cx="5656684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+mj-lt"/>
              </a:rPr>
              <a:t>Identification and quantification of PROTAC species upon dissolution</a:t>
            </a:r>
          </a:p>
          <a:p>
            <a:endParaRPr lang="en-US" sz="1400" dirty="0">
              <a:latin typeface="+mj-lt"/>
            </a:endParaRPr>
          </a:p>
          <a:p>
            <a:r>
              <a:rPr lang="en-US" sz="1400" dirty="0">
                <a:latin typeface="+mj-lt"/>
              </a:rPr>
              <a:t>Characterization of precipitates when overcoming solubility limits</a:t>
            </a:r>
          </a:p>
          <a:p>
            <a:endParaRPr lang="en-US" sz="1400" dirty="0">
              <a:latin typeface="+mj-lt"/>
            </a:endParaRPr>
          </a:p>
          <a:p>
            <a:endParaRPr lang="en-US" sz="1400" dirty="0">
              <a:latin typeface="+mj-lt"/>
            </a:endParaRPr>
          </a:p>
        </p:txBody>
      </p:sp>
      <p:grpSp>
        <p:nvGrpSpPr>
          <p:cNvPr id="41" name="Group 40">
            <a:extLst>
              <a:ext uri="{FF2B5EF4-FFF2-40B4-BE49-F238E27FC236}">
                <a16:creationId xmlns:a16="http://schemas.microsoft.com/office/drawing/2014/main" id="{B5068952-1B6A-15D0-FD79-64F400864883}"/>
              </a:ext>
            </a:extLst>
          </p:cNvPr>
          <p:cNvGrpSpPr/>
          <p:nvPr/>
        </p:nvGrpSpPr>
        <p:grpSpPr>
          <a:xfrm>
            <a:off x="6007496" y="5203297"/>
            <a:ext cx="3849390" cy="1145082"/>
            <a:chOff x="5838521" y="4891586"/>
            <a:chExt cx="3849390" cy="1145082"/>
          </a:xfrm>
        </p:grpSpPr>
        <p:pic>
          <p:nvPicPr>
            <p:cNvPr id="28" name="Picture 27">
              <a:extLst>
                <a:ext uri="{FF2B5EF4-FFF2-40B4-BE49-F238E27FC236}">
                  <a16:creationId xmlns:a16="http://schemas.microsoft.com/office/drawing/2014/main" id="{CEC7AF4F-BE6E-B9A0-D1D8-7E5B4D3B3F8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816566" y="5053775"/>
              <a:ext cx="1677328" cy="825682"/>
            </a:xfrm>
            <a:prstGeom prst="rect">
              <a:avLst/>
            </a:prstGeom>
          </p:spPr>
        </p:pic>
        <p:pic>
          <p:nvPicPr>
            <p:cNvPr id="30" name="Picture 29">
              <a:extLst>
                <a:ext uri="{FF2B5EF4-FFF2-40B4-BE49-F238E27FC236}">
                  <a16:creationId xmlns:a16="http://schemas.microsoft.com/office/drawing/2014/main" id="{6FC4FEB5-2547-23A9-EADE-0393C644FDC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906324" y="5044714"/>
              <a:ext cx="851954" cy="758332"/>
            </a:xfrm>
            <a:prstGeom prst="rect">
              <a:avLst/>
            </a:prstGeom>
          </p:spPr>
        </p:pic>
        <p:pic>
          <p:nvPicPr>
            <p:cNvPr id="31" name="Picture 30">
              <a:extLst>
                <a:ext uri="{FF2B5EF4-FFF2-40B4-BE49-F238E27FC236}">
                  <a16:creationId xmlns:a16="http://schemas.microsoft.com/office/drawing/2014/main" id="{1EA09930-3D09-2D5F-196C-4C946827ADB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6954558" y="5105142"/>
              <a:ext cx="600008" cy="678774"/>
            </a:xfrm>
            <a:prstGeom prst="rect">
              <a:avLst/>
            </a:prstGeom>
          </p:spPr>
        </p:pic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BE92AE7E-D87B-6752-2EA9-EE7F999A629C}"/>
                </a:ext>
              </a:extLst>
            </p:cNvPr>
            <p:cNvSpPr txBox="1"/>
            <p:nvPr/>
          </p:nvSpPr>
          <p:spPr>
            <a:xfrm>
              <a:off x="8058034" y="5545006"/>
              <a:ext cx="1194392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v-SE" sz="900" dirty="0">
                  <a:latin typeface="Bahnschrift" panose="020B0502040204020203" pitchFamily="34" charset="0"/>
                </a:rPr>
                <a:t>WAXS</a:t>
              </a:r>
              <a:endParaRPr lang="en-US" sz="900" dirty="0">
                <a:latin typeface="Bahnschrift" panose="020B0502040204020203" pitchFamily="34" charset="0"/>
              </a:endParaRP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5B6EBE0E-AB2B-ACBE-91E5-1597295C6305}"/>
                </a:ext>
              </a:extLst>
            </p:cNvPr>
            <p:cNvSpPr txBox="1"/>
            <p:nvPr/>
          </p:nvSpPr>
          <p:spPr>
            <a:xfrm>
              <a:off x="6908054" y="4918484"/>
              <a:ext cx="1194392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v-SE" sz="900" dirty="0" err="1">
                  <a:latin typeface="Bahnschrift" panose="020B0502040204020203" pitchFamily="34" charset="0"/>
                </a:rPr>
                <a:t>Ultracentrifuge</a:t>
              </a:r>
              <a:endParaRPr lang="en-US" sz="900" dirty="0">
                <a:latin typeface="Bahnschrift" panose="020B0502040204020203" pitchFamily="34" charset="0"/>
              </a:endParaRP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C80A741C-4E55-122E-E944-F1C1C6512C20}"/>
                </a:ext>
              </a:extLst>
            </p:cNvPr>
            <p:cNvSpPr txBox="1"/>
            <p:nvPr/>
          </p:nvSpPr>
          <p:spPr>
            <a:xfrm>
              <a:off x="5869111" y="4991772"/>
              <a:ext cx="1194392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v-SE" sz="900" dirty="0">
                  <a:latin typeface="Bahnschrift" panose="020B0502040204020203" pitchFamily="34" charset="0"/>
                </a:rPr>
                <a:t>DLS</a:t>
              </a:r>
              <a:endParaRPr lang="en-US" sz="900" dirty="0">
                <a:latin typeface="Bahnschrift" panose="020B0502040204020203" pitchFamily="34" charset="0"/>
              </a:endParaRPr>
            </a:p>
          </p:txBody>
        </p:sp>
        <p:sp>
          <p:nvSpPr>
            <p:cNvPr id="40" name="Rectangle: Rounded Corners 39">
              <a:extLst>
                <a:ext uri="{FF2B5EF4-FFF2-40B4-BE49-F238E27FC236}">
                  <a16:creationId xmlns:a16="http://schemas.microsoft.com/office/drawing/2014/main" id="{378B05D4-78D4-A9B1-22AE-BAD02173556F}"/>
                </a:ext>
              </a:extLst>
            </p:cNvPr>
            <p:cNvSpPr/>
            <p:nvPr/>
          </p:nvSpPr>
          <p:spPr>
            <a:xfrm>
              <a:off x="5838521" y="4891586"/>
              <a:ext cx="3849390" cy="1145082"/>
            </a:xfrm>
            <a:prstGeom prst="roundRect">
              <a:avLst/>
            </a:prstGeom>
            <a:solidFill>
              <a:schemeClr val="bg1">
                <a:lumMod val="85000"/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44" name="Title 2">
            <a:extLst>
              <a:ext uri="{FF2B5EF4-FFF2-40B4-BE49-F238E27FC236}">
                <a16:creationId xmlns:a16="http://schemas.microsoft.com/office/drawing/2014/main" id="{515CB8F7-6ABE-7899-7EC7-13E0FE2EF771}"/>
              </a:ext>
            </a:extLst>
          </p:cNvPr>
          <p:cNvSpPr txBox="1">
            <a:spLocks/>
          </p:cNvSpPr>
          <p:nvPr/>
        </p:nvSpPr>
        <p:spPr>
          <a:xfrm>
            <a:off x="488015" y="297166"/>
            <a:ext cx="8791451" cy="6457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800" kern="1200" spc="300">
                <a:solidFill>
                  <a:schemeClr val="tx2">
                    <a:alpha val="7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GB" sz="2400" b="1">
                <a:solidFill>
                  <a:srgbClr val="3E8163">
                    <a:alpha val="70000"/>
                  </a:srgbClr>
                </a:solidFill>
              </a:rPr>
              <a:t>How do PROTACs dissolve?</a:t>
            </a:r>
            <a:endParaRPr lang="en-GB" sz="2400" b="1" dirty="0">
              <a:solidFill>
                <a:srgbClr val="3E8163">
                  <a:alpha val="7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174644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1669D4-DC2F-5EE9-F6B6-C3049818E7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FE1B5773-8C26-5C2E-949B-BE38F277E166}"/>
              </a:ext>
            </a:extLst>
          </p:cNvPr>
          <p:cNvSpPr/>
          <p:nvPr/>
        </p:nvSpPr>
        <p:spPr>
          <a:xfrm>
            <a:off x="9981230" y="0"/>
            <a:ext cx="2210770" cy="2463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FF86FF3-CCC9-54AE-F444-9B3472A63AFD}"/>
              </a:ext>
            </a:extLst>
          </p:cNvPr>
          <p:cNvSpPr/>
          <p:nvPr/>
        </p:nvSpPr>
        <p:spPr>
          <a:xfrm>
            <a:off x="10625667" y="5376333"/>
            <a:ext cx="1236133" cy="115146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898CF359-38E7-74C5-C487-C5DCAE9C3F2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8015" y="297166"/>
            <a:ext cx="8791451" cy="645772"/>
          </a:xfrm>
        </p:spPr>
        <p:txBody>
          <a:bodyPr anchor="ctr">
            <a:noAutofit/>
          </a:bodyPr>
          <a:lstStyle/>
          <a:p>
            <a:pPr algn="l"/>
            <a:r>
              <a:rPr lang="en-GB" sz="2400" b="1" dirty="0">
                <a:solidFill>
                  <a:srgbClr val="3E8163">
                    <a:alpha val="70000"/>
                  </a:srgbClr>
                </a:solidFill>
              </a:rPr>
              <a:t>Luminal colloidal dynamics of PROTACs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DF539B56-2571-5BB0-05A8-E21203CC2280}"/>
              </a:ext>
            </a:extLst>
          </p:cNvPr>
          <p:cNvCxnSpPr/>
          <p:nvPr/>
        </p:nvCxnSpPr>
        <p:spPr>
          <a:xfrm>
            <a:off x="71021" y="993740"/>
            <a:ext cx="7998781" cy="0"/>
          </a:xfrm>
          <a:prstGeom prst="line">
            <a:avLst/>
          </a:prstGeom>
          <a:ln w="12700">
            <a:solidFill>
              <a:srgbClr val="3E816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>
            <a:extLst>
              <a:ext uri="{FF2B5EF4-FFF2-40B4-BE49-F238E27FC236}">
                <a16:creationId xmlns:a16="http://schemas.microsoft.com/office/drawing/2014/main" id="{B65E4128-D8E6-F333-082D-E8D949364BE2}"/>
              </a:ext>
            </a:extLst>
          </p:cNvPr>
          <p:cNvSpPr txBox="1"/>
          <p:nvPr/>
        </p:nvSpPr>
        <p:spPr>
          <a:xfrm>
            <a:off x="11403304" y="6403518"/>
            <a:ext cx="55050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1600" dirty="0">
                <a:solidFill>
                  <a:schemeClr val="accent4"/>
                </a:solidFill>
              </a:rPr>
              <a:t>14</a:t>
            </a:r>
            <a:endParaRPr lang="en-US" sz="1600" dirty="0">
              <a:solidFill>
                <a:schemeClr val="accent4"/>
              </a:solidFill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4A8045D-3DA8-EE8A-1BB3-B3AE9D53A9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0438" y="2337840"/>
            <a:ext cx="4030137" cy="422299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4711067-7220-FFB3-FE41-83A75DF046F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70324" y="1613138"/>
            <a:ext cx="5561276" cy="2169574"/>
          </a:xfrm>
          <a:prstGeom prst="rect">
            <a:avLst/>
          </a:prstGeom>
        </p:spPr>
      </p:pic>
      <p:sp>
        <p:nvSpPr>
          <p:cNvPr id="14" name="Title 2">
            <a:extLst>
              <a:ext uri="{FF2B5EF4-FFF2-40B4-BE49-F238E27FC236}">
                <a16:creationId xmlns:a16="http://schemas.microsoft.com/office/drawing/2014/main" id="{DAF7A937-29C9-DD3D-F252-7AB3C2863ECB}"/>
              </a:ext>
            </a:extLst>
          </p:cNvPr>
          <p:cNvSpPr txBox="1">
            <a:spLocks/>
          </p:cNvSpPr>
          <p:nvPr/>
        </p:nvSpPr>
        <p:spPr>
          <a:xfrm>
            <a:off x="5966228" y="1200128"/>
            <a:ext cx="2442747" cy="37223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800" kern="1200" spc="300">
                <a:solidFill>
                  <a:schemeClr val="tx2">
                    <a:alpha val="7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GB" sz="1800" b="1" spc="0" dirty="0">
                <a:solidFill>
                  <a:srgbClr val="3E8163">
                    <a:alpha val="70000"/>
                  </a:srgbClr>
                </a:solidFill>
              </a:rPr>
              <a:t>Solubility</a:t>
            </a:r>
          </a:p>
        </p:txBody>
      </p:sp>
      <p:sp>
        <p:nvSpPr>
          <p:cNvPr id="5" name="Right Bracket 4">
            <a:extLst>
              <a:ext uri="{FF2B5EF4-FFF2-40B4-BE49-F238E27FC236}">
                <a16:creationId xmlns:a16="http://schemas.microsoft.com/office/drawing/2014/main" id="{122003F6-5E71-C67D-3A96-A19AEFD19A18}"/>
              </a:ext>
            </a:extLst>
          </p:cNvPr>
          <p:cNvSpPr/>
          <p:nvPr/>
        </p:nvSpPr>
        <p:spPr>
          <a:xfrm>
            <a:off x="8953549" y="2444750"/>
            <a:ext cx="45719" cy="329512"/>
          </a:xfrm>
          <a:prstGeom prst="rightBracket">
            <a:avLst/>
          </a:prstGeom>
          <a:noFill/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ight Bracket 16">
            <a:extLst>
              <a:ext uri="{FF2B5EF4-FFF2-40B4-BE49-F238E27FC236}">
                <a16:creationId xmlns:a16="http://schemas.microsoft.com/office/drawing/2014/main" id="{35D28738-CEC7-E346-F346-624F5B54C5C2}"/>
              </a:ext>
            </a:extLst>
          </p:cNvPr>
          <p:cNvSpPr/>
          <p:nvPr/>
        </p:nvSpPr>
        <p:spPr>
          <a:xfrm>
            <a:off x="11095675" y="2438263"/>
            <a:ext cx="45719" cy="329512"/>
          </a:xfrm>
          <a:prstGeom prst="rightBracket">
            <a:avLst/>
          </a:prstGeom>
          <a:noFill/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itle 2">
            <a:extLst>
              <a:ext uri="{FF2B5EF4-FFF2-40B4-BE49-F238E27FC236}">
                <a16:creationId xmlns:a16="http://schemas.microsoft.com/office/drawing/2014/main" id="{FEA3E6A7-A5B0-3D82-7713-DA20A5060F8B}"/>
              </a:ext>
            </a:extLst>
          </p:cNvPr>
          <p:cNvSpPr txBox="1">
            <a:spLocks/>
          </p:cNvSpPr>
          <p:nvPr/>
        </p:nvSpPr>
        <p:spPr>
          <a:xfrm>
            <a:off x="8976408" y="2524565"/>
            <a:ext cx="478480" cy="19873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800" kern="1200" spc="300">
                <a:solidFill>
                  <a:schemeClr val="tx2">
                    <a:alpha val="7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GB" sz="1000" b="1" spc="0" dirty="0">
                <a:solidFill>
                  <a:srgbClr val="3E8163">
                    <a:alpha val="70000"/>
                  </a:srgbClr>
                </a:solidFill>
              </a:rPr>
              <a:t>x1.6</a:t>
            </a:r>
            <a:endParaRPr lang="en-GB" sz="1600" b="1" spc="0" dirty="0">
              <a:solidFill>
                <a:srgbClr val="3E8163">
                  <a:alpha val="70000"/>
                </a:srgbClr>
              </a:solidFill>
            </a:endParaRPr>
          </a:p>
        </p:txBody>
      </p:sp>
      <p:sp>
        <p:nvSpPr>
          <p:cNvPr id="22" name="Title 2">
            <a:extLst>
              <a:ext uri="{FF2B5EF4-FFF2-40B4-BE49-F238E27FC236}">
                <a16:creationId xmlns:a16="http://schemas.microsoft.com/office/drawing/2014/main" id="{2ED25746-A9AB-29CA-6ABA-DF9EE5593961}"/>
              </a:ext>
            </a:extLst>
          </p:cNvPr>
          <p:cNvSpPr txBox="1">
            <a:spLocks/>
          </p:cNvSpPr>
          <p:nvPr/>
        </p:nvSpPr>
        <p:spPr>
          <a:xfrm>
            <a:off x="11141394" y="2520133"/>
            <a:ext cx="478480" cy="19873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800" kern="1200" spc="300">
                <a:solidFill>
                  <a:schemeClr val="tx2">
                    <a:alpha val="7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GB" sz="1000" b="1" spc="0" dirty="0">
                <a:solidFill>
                  <a:srgbClr val="3E8163">
                    <a:alpha val="70000"/>
                  </a:srgbClr>
                </a:solidFill>
              </a:rPr>
              <a:t>x6.1</a:t>
            </a:r>
            <a:endParaRPr lang="en-GB" sz="1600" b="1" spc="0" dirty="0">
              <a:solidFill>
                <a:srgbClr val="3E8163">
                  <a:alpha val="70000"/>
                </a:srgbClr>
              </a:solidFill>
            </a:endParaRP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78B3EA9F-43F4-E999-3132-E36A2B399BB8}"/>
              </a:ext>
            </a:extLst>
          </p:cNvPr>
          <p:cNvCxnSpPr/>
          <p:nvPr/>
        </p:nvCxnSpPr>
        <p:spPr>
          <a:xfrm>
            <a:off x="8286750" y="3327400"/>
            <a:ext cx="60960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922A6E59-FEC2-92C1-70C3-3FE2BB1CD8F2}"/>
              </a:ext>
            </a:extLst>
          </p:cNvPr>
          <p:cNvCxnSpPr/>
          <p:nvPr/>
        </p:nvCxnSpPr>
        <p:spPr>
          <a:xfrm>
            <a:off x="10407650" y="3327400"/>
            <a:ext cx="60960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itle 2">
            <a:extLst>
              <a:ext uri="{FF2B5EF4-FFF2-40B4-BE49-F238E27FC236}">
                <a16:creationId xmlns:a16="http://schemas.microsoft.com/office/drawing/2014/main" id="{F7ABE926-7325-C7AE-F279-F06AB8437CAF}"/>
              </a:ext>
            </a:extLst>
          </p:cNvPr>
          <p:cNvSpPr txBox="1">
            <a:spLocks/>
          </p:cNvSpPr>
          <p:nvPr/>
        </p:nvSpPr>
        <p:spPr>
          <a:xfrm>
            <a:off x="5962130" y="3589678"/>
            <a:ext cx="3115121" cy="37223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800" kern="1200" spc="300">
                <a:solidFill>
                  <a:schemeClr val="tx2">
                    <a:alpha val="7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GB" sz="1800" b="1" spc="0" dirty="0">
                <a:solidFill>
                  <a:srgbClr val="3E8163">
                    <a:alpha val="70000"/>
                  </a:srgbClr>
                </a:solidFill>
              </a:rPr>
              <a:t>Dissolution &amp; Precipitation</a:t>
            </a:r>
          </a:p>
        </p:txBody>
      </p:sp>
      <p:graphicFrame>
        <p:nvGraphicFramePr>
          <p:cNvPr id="9" name="Object 8">
            <a:extLst>
              <a:ext uri="{FF2B5EF4-FFF2-40B4-BE49-F238E27FC236}">
                <a16:creationId xmlns:a16="http://schemas.microsoft.com/office/drawing/2014/main" id="{D8C3BFD8-635E-183B-7E09-A8CD95A3286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89105105"/>
              </p:ext>
            </p:extLst>
          </p:nvPr>
        </p:nvGraphicFramePr>
        <p:xfrm>
          <a:off x="8811059" y="3969682"/>
          <a:ext cx="2700623" cy="203832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rism 10" r:id="rId5" imgW="4005069" imgH="3015930" progId="Prism10.Document">
                  <p:embed/>
                </p:oleObj>
              </mc:Choice>
              <mc:Fallback>
                <p:oleObj name="Prism 10" r:id="rId5" imgW="4005069" imgH="3015930" progId="Prism10.Document">
                  <p:embed/>
                  <p:pic>
                    <p:nvPicPr>
                      <p:cNvPr id="9" name="Object 8">
                        <a:extLst>
                          <a:ext uri="{FF2B5EF4-FFF2-40B4-BE49-F238E27FC236}">
                            <a16:creationId xmlns:a16="http://schemas.microsoft.com/office/drawing/2014/main" id="{CCDDD295-0CFD-E8C2-A336-7C6A0A439A94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811059" y="3969682"/>
                        <a:ext cx="2700623" cy="2038327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Object 14">
            <a:extLst>
              <a:ext uri="{FF2B5EF4-FFF2-40B4-BE49-F238E27FC236}">
                <a16:creationId xmlns:a16="http://schemas.microsoft.com/office/drawing/2014/main" id="{CD7DC91C-3EC3-CB09-D841-641B55B2C97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87140993"/>
              </p:ext>
            </p:extLst>
          </p:nvPr>
        </p:nvGraphicFramePr>
        <p:xfrm>
          <a:off x="5966227" y="4083739"/>
          <a:ext cx="2250122" cy="198322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rism 10" r:id="rId7" imgW="3598116" imgH="3195647" progId="Prism10.Document">
                  <p:embed/>
                </p:oleObj>
              </mc:Choice>
              <mc:Fallback>
                <p:oleObj name="Prism 10" r:id="rId7" imgW="3598116" imgH="3195647" progId="Prism10.Document">
                  <p:embed/>
                  <p:pic>
                    <p:nvPicPr>
                      <p:cNvPr id="15" name="Object 14">
                        <a:extLst>
                          <a:ext uri="{FF2B5EF4-FFF2-40B4-BE49-F238E27FC236}">
                            <a16:creationId xmlns:a16="http://schemas.microsoft.com/office/drawing/2014/main" id="{15E0F8AC-9141-9E7B-3E1E-974D4872F6C4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66227" y="4083739"/>
                        <a:ext cx="2250122" cy="1983228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6789B11A-FD7F-83D2-D038-F5220C60EA77}"/>
              </a:ext>
            </a:extLst>
          </p:cNvPr>
          <p:cNvSpPr/>
          <p:nvPr/>
        </p:nvSpPr>
        <p:spPr>
          <a:xfrm>
            <a:off x="436111" y="1263192"/>
            <a:ext cx="3005667" cy="613031"/>
          </a:xfrm>
          <a:prstGeom prst="roundRect">
            <a:avLst/>
          </a:prstGeom>
          <a:solidFill>
            <a:srgbClr val="F8F8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itle 2">
            <a:extLst>
              <a:ext uri="{FF2B5EF4-FFF2-40B4-BE49-F238E27FC236}">
                <a16:creationId xmlns:a16="http://schemas.microsoft.com/office/drawing/2014/main" id="{37C509DD-9604-795D-D3D7-0FCADE7FBAF8}"/>
              </a:ext>
            </a:extLst>
          </p:cNvPr>
          <p:cNvSpPr txBox="1">
            <a:spLocks/>
          </p:cNvSpPr>
          <p:nvPr/>
        </p:nvSpPr>
        <p:spPr>
          <a:xfrm>
            <a:off x="1207255" y="1334266"/>
            <a:ext cx="2442747" cy="54195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800" kern="1200" spc="300">
                <a:solidFill>
                  <a:schemeClr val="tx2">
                    <a:alpha val="7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GB" sz="1600" b="1" spc="0" dirty="0">
                <a:solidFill>
                  <a:srgbClr val="3E8163">
                    <a:alpha val="70000"/>
                  </a:srgbClr>
                </a:solidFill>
              </a:rPr>
              <a:t>Luminal colloidal dynamics</a:t>
            </a:r>
          </a:p>
        </p:txBody>
      </p:sp>
      <p:pic>
        <p:nvPicPr>
          <p:cNvPr id="16" name="Picture 15" descr="Image">
            <a:extLst>
              <a:ext uri="{FF2B5EF4-FFF2-40B4-BE49-F238E27FC236}">
                <a16:creationId xmlns:a16="http://schemas.microsoft.com/office/drawing/2014/main" id="{ADB24B2D-D542-723F-A320-E2E03846234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40723" y="1360696"/>
            <a:ext cx="581135" cy="436281"/>
          </a:xfrm>
          <a:prstGeom prst="rect">
            <a:avLst/>
          </a:prstGeom>
        </p:spPr>
      </p:pic>
      <p:sp>
        <p:nvSpPr>
          <p:cNvPr id="2" name="Title 2">
            <a:extLst>
              <a:ext uri="{FF2B5EF4-FFF2-40B4-BE49-F238E27FC236}">
                <a16:creationId xmlns:a16="http://schemas.microsoft.com/office/drawing/2014/main" id="{145CD14C-D523-D35A-A4C1-1DDA6EF03A43}"/>
              </a:ext>
            </a:extLst>
          </p:cNvPr>
          <p:cNvSpPr txBox="1">
            <a:spLocks/>
          </p:cNvSpPr>
          <p:nvPr/>
        </p:nvSpPr>
        <p:spPr>
          <a:xfrm>
            <a:off x="6402892" y="4083739"/>
            <a:ext cx="780612" cy="29252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800" kern="1200" spc="300">
                <a:solidFill>
                  <a:schemeClr val="tx2">
                    <a:alpha val="7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GB" sz="1100" b="1" spc="0" dirty="0">
                <a:solidFill>
                  <a:schemeClr val="tx1">
                    <a:alpha val="70000"/>
                  </a:schemeClr>
                </a:solidFill>
              </a:rPr>
              <a:t>ARV-471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9E67AC06-024C-FCD8-1246-6F073253649D}"/>
              </a:ext>
            </a:extLst>
          </p:cNvPr>
          <p:cNvCxnSpPr>
            <a:cxnSpLocks/>
          </p:cNvCxnSpPr>
          <p:nvPr/>
        </p:nvCxnSpPr>
        <p:spPr>
          <a:xfrm>
            <a:off x="7319583" y="4907902"/>
            <a:ext cx="293537" cy="336960"/>
          </a:xfrm>
          <a:prstGeom prst="line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itle 2">
            <a:extLst>
              <a:ext uri="{FF2B5EF4-FFF2-40B4-BE49-F238E27FC236}">
                <a16:creationId xmlns:a16="http://schemas.microsoft.com/office/drawing/2014/main" id="{5B7EDDAB-FA54-90BF-D0E4-87E7A46B853D}"/>
              </a:ext>
            </a:extLst>
          </p:cNvPr>
          <p:cNvSpPr txBox="1">
            <a:spLocks/>
          </p:cNvSpPr>
          <p:nvPr/>
        </p:nvSpPr>
        <p:spPr>
          <a:xfrm>
            <a:off x="6876116" y="4608236"/>
            <a:ext cx="737004" cy="43100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800" kern="1200" spc="300">
                <a:solidFill>
                  <a:schemeClr val="tx2">
                    <a:alpha val="7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GB" sz="1000" b="1" spc="0" dirty="0">
                <a:solidFill>
                  <a:srgbClr val="3E8163">
                    <a:alpha val="70000"/>
                  </a:srgbClr>
                </a:solidFill>
              </a:rPr>
              <a:t>&gt;95% of dose</a:t>
            </a:r>
            <a:endParaRPr lang="en-GB" sz="1600" b="1" spc="0" dirty="0">
              <a:solidFill>
                <a:srgbClr val="3E8163">
                  <a:alpha val="7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237625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392D0295-3B3F-21E5-D969-120570B137E5}"/>
              </a:ext>
            </a:extLst>
          </p:cNvPr>
          <p:cNvSpPr/>
          <p:nvPr/>
        </p:nvSpPr>
        <p:spPr>
          <a:xfrm>
            <a:off x="5559643" y="2431905"/>
            <a:ext cx="5797749" cy="2730156"/>
          </a:xfrm>
          <a:prstGeom prst="rect">
            <a:avLst/>
          </a:prstGeom>
          <a:solidFill>
            <a:srgbClr val="F2F2F2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743C760-0AE2-46AE-AC15-825CD159F309}"/>
              </a:ext>
            </a:extLst>
          </p:cNvPr>
          <p:cNvSpPr/>
          <p:nvPr/>
        </p:nvSpPr>
        <p:spPr>
          <a:xfrm>
            <a:off x="9981230" y="0"/>
            <a:ext cx="2210770" cy="2463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9993026-19E8-44AD-BAEC-7B83D1F6CC36}"/>
              </a:ext>
            </a:extLst>
          </p:cNvPr>
          <p:cNvSpPr/>
          <p:nvPr/>
        </p:nvSpPr>
        <p:spPr>
          <a:xfrm>
            <a:off x="10625667" y="5376333"/>
            <a:ext cx="1236133" cy="115146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8898439A-579B-8F4D-A5E7-CE3CCCF8F1C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8015" y="297166"/>
            <a:ext cx="8791451" cy="645772"/>
          </a:xfrm>
        </p:spPr>
        <p:txBody>
          <a:bodyPr anchor="ctr">
            <a:noAutofit/>
          </a:bodyPr>
          <a:lstStyle/>
          <a:p>
            <a:pPr algn="l"/>
            <a:r>
              <a:rPr lang="en-GB" sz="2400" b="1" dirty="0">
                <a:solidFill>
                  <a:srgbClr val="3E8163">
                    <a:alpha val="70000"/>
                  </a:srgbClr>
                </a:solidFill>
              </a:rPr>
              <a:t>Luminal colloidal dynamics of PROTACs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17C21250-2ADD-4B50-9DAB-0F8DE888EE22}"/>
              </a:ext>
            </a:extLst>
          </p:cNvPr>
          <p:cNvCxnSpPr/>
          <p:nvPr/>
        </p:nvCxnSpPr>
        <p:spPr>
          <a:xfrm>
            <a:off x="71021" y="993740"/>
            <a:ext cx="7998781" cy="0"/>
          </a:xfrm>
          <a:prstGeom prst="line">
            <a:avLst/>
          </a:prstGeom>
          <a:ln w="12700">
            <a:solidFill>
              <a:srgbClr val="3E816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>
            <a:extLst>
              <a:ext uri="{FF2B5EF4-FFF2-40B4-BE49-F238E27FC236}">
                <a16:creationId xmlns:a16="http://schemas.microsoft.com/office/drawing/2014/main" id="{D6E2BAD0-7B70-4C20-BE2D-21DDCCF3FA0A}"/>
              </a:ext>
            </a:extLst>
          </p:cNvPr>
          <p:cNvSpPr txBox="1"/>
          <p:nvPr/>
        </p:nvSpPr>
        <p:spPr>
          <a:xfrm>
            <a:off x="11403304" y="6403518"/>
            <a:ext cx="55050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1600" dirty="0">
                <a:solidFill>
                  <a:schemeClr val="accent4"/>
                </a:solidFill>
              </a:rPr>
              <a:t>15</a:t>
            </a:r>
            <a:endParaRPr lang="en-US" sz="1600" dirty="0">
              <a:solidFill>
                <a:schemeClr val="accent4"/>
              </a:solidFill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821C8B65-AE94-4F5C-8A5B-2C5693403B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0438" y="2337840"/>
            <a:ext cx="4030137" cy="4222994"/>
          </a:xfrm>
          <a:prstGeom prst="rect">
            <a:avLst/>
          </a:prstGeom>
        </p:spPr>
      </p:pic>
      <p:sp>
        <p:nvSpPr>
          <p:cNvPr id="24" name="Title 2">
            <a:extLst>
              <a:ext uri="{FF2B5EF4-FFF2-40B4-BE49-F238E27FC236}">
                <a16:creationId xmlns:a16="http://schemas.microsoft.com/office/drawing/2014/main" id="{B5F17F6E-58B4-45A8-B131-4F2480E11B66}"/>
              </a:ext>
            </a:extLst>
          </p:cNvPr>
          <p:cNvSpPr txBox="1">
            <a:spLocks/>
          </p:cNvSpPr>
          <p:nvPr/>
        </p:nvSpPr>
        <p:spPr>
          <a:xfrm>
            <a:off x="5470313" y="2016015"/>
            <a:ext cx="3115121" cy="37223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800" kern="1200" spc="300">
                <a:solidFill>
                  <a:schemeClr val="tx2">
                    <a:alpha val="7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GB" sz="1800" b="1" spc="0" dirty="0">
                <a:solidFill>
                  <a:srgbClr val="3E8163">
                    <a:alpha val="70000"/>
                  </a:srgbClr>
                </a:solidFill>
              </a:rPr>
              <a:t>Dissolution &amp; Precipitation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B5F8E2EF-8FA2-4164-B81F-83551B166AC4}"/>
              </a:ext>
            </a:extLst>
          </p:cNvPr>
          <p:cNvSpPr txBox="1"/>
          <p:nvPr/>
        </p:nvSpPr>
        <p:spPr>
          <a:xfrm>
            <a:off x="5559643" y="2551113"/>
            <a:ext cx="5656684" cy="23953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400" dirty="0">
                <a:latin typeface="+mj-lt"/>
              </a:rPr>
              <a:t>Formation of </a:t>
            </a:r>
            <a:r>
              <a:rPr lang="en-US" sz="1400" b="1" dirty="0">
                <a:latin typeface="+mj-lt"/>
              </a:rPr>
              <a:t>luminally stable</a:t>
            </a:r>
            <a:r>
              <a:rPr lang="en-US" sz="1400" dirty="0">
                <a:latin typeface="+mj-lt"/>
              </a:rPr>
              <a:t> </a:t>
            </a:r>
            <a:r>
              <a:rPr lang="en-US" sz="1400" b="1" dirty="0">
                <a:latin typeface="+mj-lt"/>
              </a:rPr>
              <a:t>amorphous drug nanoparticles (!) </a:t>
            </a:r>
            <a:r>
              <a:rPr lang="en-US" sz="1400" dirty="0">
                <a:latin typeface="+mj-lt"/>
              </a:rPr>
              <a:t>with </a:t>
            </a:r>
            <a:r>
              <a:rPr lang="en-US" sz="1400" b="1" dirty="0">
                <a:latin typeface="+mj-lt"/>
              </a:rPr>
              <a:t>no crystallization </a:t>
            </a:r>
            <a:r>
              <a:rPr lang="en-US" sz="1400" dirty="0">
                <a:latin typeface="+mj-lt"/>
              </a:rPr>
              <a:t>observed (10h) at highest doses</a:t>
            </a:r>
          </a:p>
          <a:p>
            <a:pPr>
              <a:lnSpc>
                <a:spcPct val="120000"/>
              </a:lnSpc>
            </a:pPr>
            <a:endParaRPr lang="en-US" sz="1400" dirty="0">
              <a:latin typeface="+mj-lt"/>
            </a:endParaRPr>
          </a:p>
          <a:p>
            <a:pPr>
              <a:lnSpc>
                <a:spcPct val="120000"/>
              </a:lnSpc>
            </a:pPr>
            <a:endParaRPr lang="en-US" sz="1400" dirty="0">
              <a:latin typeface="+mj-lt"/>
            </a:endParaRPr>
          </a:p>
          <a:p>
            <a:pPr>
              <a:lnSpc>
                <a:spcPct val="120000"/>
              </a:lnSpc>
            </a:pPr>
            <a:r>
              <a:rPr lang="en-US" sz="1400" dirty="0"/>
              <a:t>Crystalline solubility irrelevant for both PROTACs</a:t>
            </a:r>
            <a:endParaRPr lang="en-US" sz="1400" dirty="0">
              <a:latin typeface="+mj-lt"/>
            </a:endParaRPr>
          </a:p>
          <a:p>
            <a:pPr>
              <a:lnSpc>
                <a:spcPct val="120000"/>
              </a:lnSpc>
            </a:pPr>
            <a:endParaRPr lang="en-US" sz="1400" dirty="0">
              <a:latin typeface="+mj-lt"/>
            </a:endParaRPr>
          </a:p>
          <a:p>
            <a:pPr>
              <a:lnSpc>
                <a:spcPct val="120000"/>
              </a:lnSpc>
            </a:pPr>
            <a:endParaRPr lang="en-US" sz="1400" dirty="0">
              <a:latin typeface="+mj-lt"/>
            </a:endParaRPr>
          </a:p>
          <a:p>
            <a:pPr>
              <a:lnSpc>
                <a:spcPct val="120000"/>
              </a:lnSpc>
            </a:pPr>
            <a:r>
              <a:rPr lang="en-US" sz="1400" b="1" dirty="0">
                <a:latin typeface="+mj-lt"/>
              </a:rPr>
              <a:t>At clinically relevant doses major fraction of PROTAC in vehicle in colloidal form (</a:t>
            </a:r>
            <a:r>
              <a:rPr lang="en-US" sz="1400" b="1" dirty="0" err="1">
                <a:latin typeface="+mj-lt"/>
              </a:rPr>
              <a:t>e.g</a:t>
            </a:r>
            <a:r>
              <a:rPr lang="en-US" sz="1400" b="1" dirty="0">
                <a:latin typeface="+mj-lt"/>
              </a:rPr>
              <a:t> ARV-471 (2.5 mg/kg) &gt;95% colloidal)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AC165580-13D7-8D6C-751B-069D6E2470FF}"/>
              </a:ext>
            </a:extLst>
          </p:cNvPr>
          <p:cNvGrpSpPr/>
          <p:nvPr/>
        </p:nvGrpSpPr>
        <p:grpSpPr>
          <a:xfrm>
            <a:off x="436111" y="1263192"/>
            <a:ext cx="3213891" cy="613031"/>
            <a:chOff x="436111" y="1263192"/>
            <a:chExt cx="3213891" cy="613031"/>
          </a:xfrm>
        </p:grpSpPr>
        <p:sp>
          <p:nvSpPr>
            <p:cNvPr id="9" name="Rectangle: Rounded Corners 8">
              <a:extLst>
                <a:ext uri="{FF2B5EF4-FFF2-40B4-BE49-F238E27FC236}">
                  <a16:creationId xmlns:a16="http://schemas.microsoft.com/office/drawing/2014/main" id="{379EBC51-3B1B-6913-058D-F87A2D11B5E5}"/>
                </a:ext>
              </a:extLst>
            </p:cNvPr>
            <p:cNvSpPr/>
            <p:nvPr/>
          </p:nvSpPr>
          <p:spPr>
            <a:xfrm>
              <a:off x="436111" y="1263192"/>
              <a:ext cx="3005667" cy="613031"/>
            </a:xfrm>
            <a:prstGeom prst="roundRect">
              <a:avLst/>
            </a:prstGeom>
            <a:solidFill>
              <a:srgbClr val="F8F8F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Title 2">
              <a:extLst>
                <a:ext uri="{FF2B5EF4-FFF2-40B4-BE49-F238E27FC236}">
                  <a16:creationId xmlns:a16="http://schemas.microsoft.com/office/drawing/2014/main" id="{44348949-D784-63C1-0DB0-7F9B5F1682F7}"/>
                </a:ext>
              </a:extLst>
            </p:cNvPr>
            <p:cNvSpPr txBox="1">
              <a:spLocks/>
            </p:cNvSpPr>
            <p:nvPr/>
          </p:nvSpPr>
          <p:spPr>
            <a:xfrm>
              <a:off x="1207255" y="1334266"/>
              <a:ext cx="2442747" cy="54195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3800" kern="1200" spc="300">
                  <a:solidFill>
                    <a:schemeClr val="tx2">
                      <a:alpha val="70000"/>
                    </a:schemeClr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n-GB" sz="1600" b="1" spc="0" dirty="0">
                  <a:solidFill>
                    <a:srgbClr val="3E8163">
                      <a:alpha val="70000"/>
                    </a:srgbClr>
                  </a:solidFill>
                </a:rPr>
                <a:t>Luminal colloidal dynamics</a:t>
              </a:r>
            </a:p>
          </p:txBody>
        </p:sp>
        <p:pic>
          <p:nvPicPr>
            <p:cNvPr id="12" name="Picture 11" descr="Image">
              <a:extLst>
                <a:ext uri="{FF2B5EF4-FFF2-40B4-BE49-F238E27FC236}">
                  <a16:creationId xmlns:a16="http://schemas.microsoft.com/office/drawing/2014/main" id="{2F537541-C78C-19EC-BE27-7C64F21A919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40723" y="1360696"/>
              <a:ext cx="581135" cy="43628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9672342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08BA9D-32F9-FA53-C41C-A0F09659F4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CE27DEC8-68EA-0CAF-FBA0-C209267D8C95}"/>
              </a:ext>
            </a:extLst>
          </p:cNvPr>
          <p:cNvSpPr/>
          <p:nvPr/>
        </p:nvSpPr>
        <p:spPr>
          <a:xfrm>
            <a:off x="10769600" y="5528733"/>
            <a:ext cx="992516" cy="863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D2FA2B3-B329-1EBD-F8A6-62CFAEFE8567}"/>
              </a:ext>
            </a:extLst>
          </p:cNvPr>
          <p:cNvSpPr/>
          <p:nvPr/>
        </p:nvSpPr>
        <p:spPr>
          <a:xfrm>
            <a:off x="429884" y="386350"/>
            <a:ext cx="10879666" cy="1296129"/>
          </a:xfrm>
          <a:prstGeom prst="rect">
            <a:avLst/>
          </a:prstGeom>
          <a:solidFill>
            <a:srgbClr val="F2F2F2">
              <a:alpha val="2196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BFA0BC8-6D2A-DDAF-A015-C37E148AFE4C}"/>
              </a:ext>
            </a:extLst>
          </p:cNvPr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3E8163">
              <a:alpha val="76863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 b="1" dirty="0">
              <a:solidFill>
                <a:schemeClr val="bg1"/>
              </a:solidFill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17085E2D-C41E-C0BD-0D42-66E4355935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62004" y="2097525"/>
            <a:ext cx="8401196" cy="2653385"/>
          </a:xfrm>
        </p:spPr>
        <p:txBody>
          <a:bodyPr>
            <a:noAutofit/>
          </a:bodyPr>
          <a:lstStyle/>
          <a:p>
            <a:pPr algn="ctr">
              <a:lnSpc>
                <a:spcPct val="100000"/>
              </a:lnSpc>
            </a:pPr>
            <a:br>
              <a:rPr lang="en-US" b="1" dirty="0">
                <a:solidFill>
                  <a:schemeClr val="bg1"/>
                </a:solidFill>
              </a:rPr>
            </a:br>
            <a:br>
              <a:rPr lang="en-US" b="1" dirty="0">
                <a:solidFill>
                  <a:schemeClr val="bg1"/>
                </a:solidFill>
              </a:rPr>
            </a:br>
            <a:r>
              <a:rPr lang="en-US" b="1" dirty="0">
                <a:solidFill>
                  <a:schemeClr val="bg1"/>
                </a:solidFill>
              </a:rPr>
              <a:t>&gt;95% of dosed PROTAC is present as luminally stable colloids!</a:t>
            </a:r>
            <a:br>
              <a:rPr lang="en-US" b="1" dirty="0">
                <a:solidFill>
                  <a:schemeClr val="bg1"/>
                </a:solidFill>
              </a:rPr>
            </a:br>
            <a:br>
              <a:rPr lang="en-US" b="1" dirty="0">
                <a:solidFill>
                  <a:schemeClr val="bg1"/>
                </a:solidFill>
              </a:rPr>
            </a:br>
            <a:br>
              <a:rPr lang="en-US" b="1" dirty="0">
                <a:solidFill>
                  <a:schemeClr val="bg1"/>
                </a:solidFill>
              </a:rPr>
            </a:br>
            <a:br>
              <a:rPr lang="en-US" b="1" dirty="0">
                <a:solidFill>
                  <a:schemeClr val="bg1"/>
                </a:solidFill>
              </a:rPr>
            </a:br>
            <a:r>
              <a:rPr lang="en-US" b="1" dirty="0">
                <a:solidFill>
                  <a:schemeClr val="bg1"/>
                </a:solidFill>
              </a:rPr>
              <a:t>To understand PROTAC intestinal absorption we have to understand PROTAC colloids!</a:t>
            </a: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3874D5C-B404-093C-537A-7ED1E92CFD48}"/>
              </a:ext>
            </a:extLst>
          </p:cNvPr>
          <p:cNvSpPr/>
          <p:nvPr/>
        </p:nvSpPr>
        <p:spPr>
          <a:xfrm>
            <a:off x="1862101" y="1881655"/>
            <a:ext cx="8467798" cy="1296130"/>
          </a:xfrm>
          <a:prstGeom prst="rect">
            <a:avLst/>
          </a:prstGeom>
          <a:solidFill>
            <a:srgbClr val="F2F2F2">
              <a:alpha val="2196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64DAD47-A8DE-B306-93C9-E9A23C716DF6}"/>
              </a:ext>
            </a:extLst>
          </p:cNvPr>
          <p:cNvSpPr/>
          <p:nvPr/>
        </p:nvSpPr>
        <p:spPr>
          <a:xfrm>
            <a:off x="1862101" y="3714831"/>
            <a:ext cx="8467798" cy="1393082"/>
          </a:xfrm>
          <a:prstGeom prst="rect">
            <a:avLst/>
          </a:prstGeom>
          <a:solidFill>
            <a:srgbClr val="F2F2F2">
              <a:alpha val="2196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616949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8D1ACF-7778-0D4A-0612-943F1F233F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287B940C-65BD-BADA-C343-E6E12CE80C72}"/>
              </a:ext>
            </a:extLst>
          </p:cNvPr>
          <p:cNvSpPr/>
          <p:nvPr/>
        </p:nvSpPr>
        <p:spPr>
          <a:xfrm>
            <a:off x="563294" y="1630346"/>
            <a:ext cx="3562487" cy="580073"/>
          </a:xfrm>
          <a:prstGeom prst="roundRect">
            <a:avLst/>
          </a:prstGeom>
          <a:solidFill>
            <a:srgbClr val="F8F8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Title 2">
            <a:extLst>
              <a:ext uri="{FF2B5EF4-FFF2-40B4-BE49-F238E27FC236}">
                <a16:creationId xmlns:a16="http://schemas.microsoft.com/office/drawing/2014/main" id="{3910F336-838B-427A-C97F-63838A289811}"/>
              </a:ext>
            </a:extLst>
          </p:cNvPr>
          <p:cNvSpPr txBox="1">
            <a:spLocks/>
          </p:cNvSpPr>
          <p:nvPr/>
        </p:nvSpPr>
        <p:spPr>
          <a:xfrm>
            <a:off x="561644" y="1601846"/>
            <a:ext cx="3564137" cy="59515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800" kern="1200" spc="300">
                <a:solidFill>
                  <a:schemeClr val="tx2">
                    <a:alpha val="7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GB" sz="1600" b="1" spc="0" dirty="0">
                <a:solidFill>
                  <a:srgbClr val="3E8163">
                    <a:alpha val="70000"/>
                  </a:srgbClr>
                </a:solidFill>
              </a:rPr>
              <a:t>Dose escalation study with colloidal PROTAC formulation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5D6EE130-9304-F967-96DC-6ECD88AF1483}"/>
              </a:ext>
            </a:extLst>
          </p:cNvPr>
          <p:cNvSpPr/>
          <p:nvPr/>
        </p:nvSpPr>
        <p:spPr>
          <a:xfrm>
            <a:off x="9981230" y="0"/>
            <a:ext cx="2210770" cy="2463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8113567-F3C1-BCD8-185F-64423C594608}"/>
              </a:ext>
            </a:extLst>
          </p:cNvPr>
          <p:cNvSpPr/>
          <p:nvPr/>
        </p:nvSpPr>
        <p:spPr>
          <a:xfrm>
            <a:off x="10587252" y="5396482"/>
            <a:ext cx="1236133" cy="115146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AEFA54CA-5082-95CB-F0C4-41A30130C0B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8015" y="297166"/>
            <a:ext cx="8791451" cy="645772"/>
          </a:xfrm>
        </p:spPr>
        <p:txBody>
          <a:bodyPr anchor="ctr">
            <a:noAutofit/>
          </a:bodyPr>
          <a:lstStyle/>
          <a:p>
            <a:pPr algn="l"/>
            <a:r>
              <a:rPr lang="en-GB" sz="2400" b="1" dirty="0">
                <a:solidFill>
                  <a:srgbClr val="3E8163">
                    <a:alpha val="70000"/>
                  </a:srgbClr>
                </a:solidFill>
              </a:rPr>
              <a:t>Understanding PROTAC colloids </a:t>
            </a:r>
            <a:r>
              <a:rPr lang="en-GB" sz="2400" b="1" i="1" dirty="0">
                <a:solidFill>
                  <a:srgbClr val="3E8163">
                    <a:alpha val="70000"/>
                  </a:srgbClr>
                </a:solidFill>
              </a:rPr>
              <a:t>in vivo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5233078D-5E7C-369F-60E7-BC59C7C8F186}"/>
              </a:ext>
            </a:extLst>
          </p:cNvPr>
          <p:cNvCxnSpPr/>
          <p:nvPr/>
        </p:nvCxnSpPr>
        <p:spPr>
          <a:xfrm>
            <a:off x="71021" y="993740"/>
            <a:ext cx="7998781" cy="0"/>
          </a:xfrm>
          <a:prstGeom prst="line">
            <a:avLst/>
          </a:prstGeom>
          <a:ln w="12700">
            <a:solidFill>
              <a:srgbClr val="3E816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>
            <a:extLst>
              <a:ext uri="{FF2B5EF4-FFF2-40B4-BE49-F238E27FC236}">
                <a16:creationId xmlns:a16="http://schemas.microsoft.com/office/drawing/2014/main" id="{99ACA65C-98E2-A6E9-0491-95D634449B25}"/>
              </a:ext>
            </a:extLst>
          </p:cNvPr>
          <p:cNvSpPr txBox="1"/>
          <p:nvPr/>
        </p:nvSpPr>
        <p:spPr>
          <a:xfrm>
            <a:off x="11403304" y="6403518"/>
            <a:ext cx="55050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1600" dirty="0">
                <a:solidFill>
                  <a:schemeClr val="accent4"/>
                </a:solidFill>
              </a:rPr>
              <a:t>17</a:t>
            </a:r>
            <a:endParaRPr lang="en-US" sz="1600" dirty="0">
              <a:solidFill>
                <a:schemeClr val="accent4"/>
              </a:solidFill>
            </a:endParaRPr>
          </a:p>
        </p:txBody>
      </p:sp>
      <p:sp>
        <p:nvSpPr>
          <p:cNvPr id="15" name="Title 2">
            <a:extLst>
              <a:ext uri="{FF2B5EF4-FFF2-40B4-BE49-F238E27FC236}">
                <a16:creationId xmlns:a16="http://schemas.microsoft.com/office/drawing/2014/main" id="{1EE121D9-1825-5255-0609-DAD79072DEB1}"/>
              </a:ext>
            </a:extLst>
          </p:cNvPr>
          <p:cNvSpPr txBox="1">
            <a:spLocks/>
          </p:cNvSpPr>
          <p:nvPr/>
        </p:nvSpPr>
        <p:spPr>
          <a:xfrm>
            <a:off x="1509779" y="1569240"/>
            <a:ext cx="2134064" cy="37223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800" kern="1200" spc="300">
                <a:solidFill>
                  <a:schemeClr val="tx2">
                    <a:alpha val="7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en-GB" sz="1800" b="1" spc="0" dirty="0">
              <a:solidFill>
                <a:srgbClr val="3E8163">
                  <a:alpha val="70000"/>
                </a:srgbClr>
              </a:solidFill>
            </a:endParaRPr>
          </a:p>
        </p:txBody>
      </p:sp>
      <p:sp>
        <p:nvSpPr>
          <p:cNvPr id="20" name="Title 2">
            <a:extLst>
              <a:ext uri="{FF2B5EF4-FFF2-40B4-BE49-F238E27FC236}">
                <a16:creationId xmlns:a16="http://schemas.microsoft.com/office/drawing/2014/main" id="{B1D1C515-4989-147B-FE9A-D0EFEC832BEC}"/>
              </a:ext>
            </a:extLst>
          </p:cNvPr>
          <p:cNvSpPr txBox="1">
            <a:spLocks/>
          </p:cNvSpPr>
          <p:nvPr/>
        </p:nvSpPr>
        <p:spPr>
          <a:xfrm>
            <a:off x="7367654" y="1569240"/>
            <a:ext cx="2134064" cy="37223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800" kern="1200" spc="300">
                <a:solidFill>
                  <a:schemeClr val="tx2">
                    <a:alpha val="7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en-GB" sz="1800" b="1" spc="0" dirty="0">
              <a:solidFill>
                <a:srgbClr val="3E8163">
                  <a:alpha val="70000"/>
                </a:srgbClr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10F25B7-0204-E7FC-611C-03782A39C89B}"/>
              </a:ext>
            </a:extLst>
          </p:cNvPr>
          <p:cNvSpPr txBox="1"/>
          <p:nvPr/>
        </p:nvSpPr>
        <p:spPr>
          <a:xfrm>
            <a:off x="561644" y="2363083"/>
            <a:ext cx="5027393" cy="8737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>
              <a:lnSpc>
                <a:spcPct val="125000"/>
              </a:lnSpc>
              <a:buFont typeface="Wingdings" panose="05000000000000000000" pitchFamily="2" charset="2"/>
              <a:buChar char="Ø"/>
            </a:pPr>
            <a:r>
              <a:rPr lang="sv-SE" sz="1400" dirty="0" err="1"/>
              <a:t>Comparing</a:t>
            </a:r>
            <a:r>
              <a:rPr lang="sv-SE" sz="1400" dirty="0"/>
              <a:t> PROTAC </a:t>
            </a:r>
            <a:r>
              <a:rPr lang="sv-SE" sz="1400" dirty="0" err="1"/>
              <a:t>intestinal</a:t>
            </a:r>
            <a:r>
              <a:rPr lang="sv-SE" sz="1400" dirty="0"/>
              <a:t> flux from </a:t>
            </a:r>
            <a:r>
              <a:rPr lang="sv-SE" sz="1400" dirty="0" err="1"/>
              <a:t>colloidal</a:t>
            </a:r>
            <a:r>
              <a:rPr lang="sv-SE" sz="1400" dirty="0"/>
              <a:t> </a:t>
            </a:r>
            <a:r>
              <a:rPr lang="sv-SE" sz="1400" dirty="0" err="1"/>
              <a:t>formulations</a:t>
            </a:r>
            <a:r>
              <a:rPr lang="sv-SE" sz="1400" dirty="0"/>
              <a:t> at </a:t>
            </a:r>
            <a:r>
              <a:rPr lang="sv-SE" sz="1400" dirty="0" err="1"/>
              <a:t>four</a:t>
            </a:r>
            <a:r>
              <a:rPr lang="sv-SE" sz="1400" dirty="0"/>
              <a:t> </a:t>
            </a:r>
            <a:r>
              <a:rPr lang="sv-SE" sz="1400" dirty="0" err="1"/>
              <a:t>ascending</a:t>
            </a:r>
            <a:r>
              <a:rPr lang="sv-SE" sz="1400" dirty="0"/>
              <a:t> </a:t>
            </a:r>
            <a:r>
              <a:rPr lang="sv-SE" sz="1400" dirty="0" err="1"/>
              <a:t>doses</a:t>
            </a:r>
            <a:r>
              <a:rPr lang="sv-SE" sz="1400" dirty="0"/>
              <a:t> (0.2 – 5.0 mg/kg)</a:t>
            </a:r>
          </a:p>
          <a:p>
            <a:pPr marL="400050" indent="-400050">
              <a:lnSpc>
                <a:spcPct val="125000"/>
              </a:lnSpc>
              <a:buFont typeface="Wingdings" panose="05000000000000000000" pitchFamily="2" charset="2"/>
              <a:buChar char="Ø"/>
            </a:pPr>
            <a:r>
              <a:rPr lang="sv-SE" sz="1400" dirty="0" err="1"/>
              <a:t>Increasing</a:t>
            </a:r>
            <a:r>
              <a:rPr lang="sv-SE" sz="1400" dirty="0"/>
              <a:t> </a:t>
            </a:r>
            <a:r>
              <a:rPr lang="sv-SE" sz="1400" dirty="0" err="1"/>
              <a:t>colloid</a:t>
            </a:r>
            <a:r>
              <a:rPr lang="sv-SE" sz="1400" dirty="0"/>
              <a:t> </a:t>
            </a:r>
            <a:r>
              <a:rPr lang="sv-SE" sz="1400" dirty="0" err="1"/>
              <a:t>size</a:t>
            </a:r>
            <a:r>
              <a:rPr lang="sv-SE" sz="1400" dirty="0"/>
              <a:t> and </a:t>
            </a:r>
            <a:r>
              <a:rPr lang="sv-SE" sz="1400" dirty="0" err="1"/>
              <a:t>concentration</a:t>
            </a:r>
            <a:endParaRPr lang="en-US" sz="1400" dirty="0"/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9B059339-8D76-233A-D499-DDD9AEC0672B}"/>
              </a:ext>
            </a:extLst>
          </p:cNvPr>
          <p:cNvGrpSpPr/>
          <p:nvPr/>
        </p:nvGrpSpPr>
        <p:grpSpPr>
          <a:xfrm>
            <a:off x="9938487" y="115928"/>
            <a:ext cx="2686577" cy="1425782"/>
            <a:chOff x="9938487" y="115928"/>
            <a:chExt cx="2686577" cy="1425782"/>
          </a:xfrm>
        </p:grpSpPr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40BFD84E-79A8-FE3B-C8BF-E1014BAC71A2}"/>
                </a:ext>
              </a:extLst>
            </p:cNvPr>
            <p:cNvGrpSpPr/>
            <p:nvPr/>
          </p:nvGrpSpPr>
          <p:grpSpPr>
            <a:xfrm>
              <a:off x="9938487" y="115928"/>
              <a:ext cx="2079977" cy="1425782"/>
              <a:chOff x="9704586" y="95298"/>
              <a:chExt cx="2079977" cy="1425782"/>
            </a:xfrm>
          </p:grpSpPr>
          <p:sp>
            <p:nvSpPr>
              <p:cNvPr id="10" name="Rectangle: Rounded Corners 9">
                <a:extLst>
                  <a:ext uri="{FF2B5EF4-FFF2-40B4-BE49-F238E27FC236}">
                    <a16:creationId xmlns:a16="http://schemas.microsoft.com/office/drawing/2014/main" id="{DD4BB8EA-8B86-2412-2265-36EDD7B7CBB7}"/>
                  </a:ext>
                </a:extLst>
              </p:cNvPr>
              <p:cNvSpPr/>
              <p:nvPr/>
            </p:nvSpPr>
            <p:spPr>
              <a:xfrm>
                <a:off x="9704586" y="95298"/>
                <a:ext cx="2079977" cy="1425782"/>
              </a:xfrm>
              <a:prstGeom prst="roundRect">
                <a:avLst/>
              </a:prstGeom>
              <a:solidFill>
                <a:schemeClr val="bg1">
                  <a:lumMod val="85000"/>
                  <a:alpha val="2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16" name="Picture 15">
                <a:extLst>
                  <a:ext uri="{FF2B5EF4-FFF2-40B4-BE49-F238E27FC236}">
                    <a16:creationId xmlns:a16="http://schemas.microsoft.com/office/drawing/2014/main" id="{0E68397B-2565-A5DE-57E9-35CF4676CC3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9852997" y="450496"/>
                <a:ext cx="1764944" cy="985638"/>
              </a:xfrm>
              <a:prstGeom prst="rect">
                <a:avLst/>
              </a:prstGeom>
            </p:spPr>
          </p:pic>
        </p:grp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0D74D80C-BDA5-B4E4-883A-F76B561849E0}"/>
                </a:ext>
              </a:extLst>
            </p:cNvPr>
            <p:cNvSpPr txBox="1"/>
            <p:nvPr/>
          </p:nvSpPr>
          <p:spPr>
            <a:xfrm>
              <a:off x="9981230" y="155001"/>
              <a:ext cx="2643834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v-SE" sz="1100" b="1" dirty="0" err="1">
                  <a:latin typeface="Bahnschrift" panose="020B0502040204020203" pitchFamily="34" charset="0"/>
                </a:rPr>
                <a:t>Intraduodenal</a:t>
              </a:r>
              <a:r>
                <a:rPr lang="sv-SE" sz="1100" b="1" dirty="0">
                  <a:latin typeface="Bahnschrift" panose="020B0502040204020203" pitchFamily="34" charset="0"/>
                </a:rPr>
                <a:t> (ID) bolus</a:t>
              </a:r>
              <a:endParaRPr lang="en-US" sz="1100" b="1" dirty="0">
                <a:latin typeface="Bahnschrift" panose="020B0502040204020203" pitchFamily="34" charset="0"/>
              </a:endParaRPr>
            </a:p>
          </p:txBody>
        </p:sp>
      </p:grpSp>
      <p:graphicFrame>
        <p:nvGraphicFramePr>
          <p:cNvPr id="29" name="Object 28">
            <a:extLst>
              <a:ext uri="{FF2B5EF4-FFF2-40B4-BE49-F238E27FC236}">
                <a16:creationId xmlns:a16="http://schemas.microsoft.com/office/drawing/2014/main" id="{23668107-9A81-8012-CFD1-927D6A87CCA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29035733"/>
              </p:ext>
            </p:extLst>
          </p:nvPr>
        </p:nvGraphicFramePr>
        <p:xfrm>
          <a:off x="898677" y="3613693"/>
          <a:ext cx="3131781" cy="26808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rism 10" r:id="rId4" imgW="3598116" imgH="3102727" progId="Prism10.Document">
                  <p:embed/>
                </p:oleObj>
              </mc:Choice>
              <mc:Fallback>
                <p:oleObj name="Prism 10" r:id="rId4" imgW="3598116" imgH="3102727" progId="Prism10.Document">
                  <p:embed/>
                  <p:pic>
                    <p:nvPicPr>
                      <p:cNvPr id="29" name="Object 28">
                        <a:extLst>
                          <a:ext uri="{FF2B5EF4-FFF2-40B4-BE49-F238E27FC236}">
                            <a16:creationId xmlns:a16="http://schemas.microsoft.com/office/drawing/2014/main" id="{8DC35927-5CE8-2FE7-DA33-6FABE0D4510B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98677" y="3613693"/>
                        <a:ext cx="3131781" cy="2680864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" name="Title 2">
            <a:extLst>
              <a:ext uri="{FF2B5EF4-FFF2-40B4-BE49-F238E27FC236}">
                <a16:creationId xmlns:a16="http://schemas.microsoft.com/office/drawing/2014/main" id="{50733F30-49FF-6025-D588-908627902EDD}"/>
              </a:ext>
            </a:extLst>
          </p:cNvPr>
          <p:cNvSpPr txBox="1">
            <a:spLocks/>
          </p:cNvSpPr>
          <p:nvPr/>
        </p:nvSpPr>
        <p:spPr>
          <a:xfrm>
            <a:off x="1566725" y="3679315"/>
            <a:ext cx="843475" cy="31608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800" kern="1200" spc="300">
                <a:solidFill>
                  <a:schemeClr val="tx2">
                    <a:alpha val="7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GB" sz="1100" b="1" spc="0" dirty="0">
                <a:solidFill>
                  <a:schemeClr val="tx1">
                    <a:alpha val="70000"/>
                  </a:schemeClr>
                </a:solidFill>
              </a:rPr>
              <a:t>ARV-471</a:t>
            </a:r>
          </a:p>
        </p:txBody>
      </p:sp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E2C7B124-2EDD-206F-A94B-DC4A7EF2A8E2}"/>
              </a:ext>
            </a:extLst>
          </p:cNvPr>
          <p:cNvSpPr/>
          <p:nvPr/>
        </p:nvSpPr>
        <p:spPr>
          <a:xfrm>
            <a:off x="6026724" y="1615944"/>
            <a:ext cx="3714750" cy="594475"/>
          </a:xfrm>
          <a:prstGeom prst="roundRect">
            <a:avLst/>
          </a:prstGeom>
          <a:solidFill>
            <a:srgbClr val="F8F8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0" name="Title 2">
            <a:extLst>
              <a:ext uri="{FF2B5EF4-FFF2-40B4-BE49-F238E27FC236}">
                <a16:creationId xmlns:a16="http://schemas.microsoft.com/office/drawing/2014/main" id="{9CDA8858-CD78-7C41-1F99-BA156478E07D}"/>
              </a:ext>
            </a:extLst>
          </p:cNvPr>
          <p:cNvSpPr txBox="1">
            <a:spLocks/>
          </p:cNvSpPr>
          <p:nvPr/>
        </p:nvSpPr>
        <p:spPr>
          <a:xfrm>
            <a:off x="7367654" y="1569240"/>
            <a:ext cx="2134064" cy="37223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800" kern="1200" spc="300">
                <a:solidFill>
                  <a:schemeClr val="tx2">
                    <a:alpha val="7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en-GB" sz="1800" b="1" spc="0" dirty="0">
              <a:solidFill>
                <a:srgbClr val="3E8163">
                  <a:alpha val="70000"/>
                </a:srgbClr>
              </a:solidFill>
            </a:endParaRPr>
          </a:p>
        </p:txBody>
      </p:sp>
      <p:sp>
        <p:nvSpPr>
          <p:cNvPr id="34" name="Title 2">
            <a:extLst>
              <a:ext uri="{FF2B5EF4-FFF2-40B4-BE49-F238E27FC236}">
                <a16:creationId xmlns:a16="http://schemas.microsoft.com/office/drawing/2014/main" id="{E49BB04A-7C4C-C5F0-C620-10218E85A833}"/>
              </a:ext>
            </a:extLst>
          </p:cNvPr>
          <p:cNvSpPr txBox="1">
            <a:spLocks/>
          </p:cNvSpPr>
          <p:nvPr/>
        </p:nvSpPr>
        <p:spPr>
          <a:xfrm>
            <a:off x="6096000" y="1647266"/>
            <a:ext cx="3134075" cy="53789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800" kern="1200" spc="300">
                <a:solidFill>
                  <a:schemeClr val="tx2">
                    <a:alpha val="7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GB" sz="1600" b="1" spc="0" dirty="0">
                <a:solidFill>
                  <a:srgbClr val="3E8163">
                    <a:alpha val="70000"/>
                  </a:srgbClr>
                </a:solidFill>
              </a:rPr>
              <a:t>Colloidal vs non-colloidal formulation</a:t>
            </a:r>
          </a:p>
        </p:txBody>
      </p:sp>
      <p:pic>
        <p:nvPicPr>
          <p:cNvPr id="36" name="Picture 35">
            <a:extLst>
              <a:ext uri="{FF2B5EF4-FFF2-40B4-BE49-F238E27FC236}">
                <a16:creationId xmlns:a16="http://schemas.microsoft.com/office/drawing/2014/main" id="{4905BE9C-7041-AB97-BE6F-96312146598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50488" y="4560901"/>
            <a:ext cx="3968163" cy="948617"/>
          </a:xfrm>
          <a:prstGeom prst="rect">
            <a:avLst/>
          </a:prstGeom>
        </p:spPr>
      </p:pic>
      <p:sp>
        <p:nvSpPr>
          <p:cNvPr id="38" name="TextBox 37">
            <a:extLst>
              <a:ext uri="{FF2B5EF4-FFF2-40B4-BE49-F238E27FC236}">
                <a16:creationId xmlns:a16="http://schemas.microsoft.com/office/drawing/2014/main" id="{AF173933-9BEE-71FD-162D-C95C4E2B57D8}"/>
              </a:ext>
            </a:extLst>
          </p:cNvPr>
          <p:cNvSpPr txBox="1"/>
          <p:nvPr/>
        </p:nvSpPr>
        <p:spPr>
          <a:xfrm>
            <a:off x="6026724" y="4127053"/>
            <a:ext cx="162774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1100" b="1" dirty="0" err="1"/>
              <a:t>Colloidal</a:t>
            </a:r>
            <a:r>
              <a:rPr lang="sv-SE" sz="1100" b="1" dirty="0"/>
              <a:t> </a:t>
            </a:r>
            <a:r>
              <a:rPr lang="sv-SE" sz="1100" b="1" dirty="0" err="1"/>
              <a:t>amorphous</a:t>
            </a:r>
            <a:r>
              <a:rPr lang="sv-SE" sz="1100" b="1" dirty="0"/>
              <a:t> </a:t>
            </a:r>
            <a:r>
              <a:rPr lang="sv-SE" sz="1100" b="1" dirty="0" err="1"/>
              <a:t>drug</a:t>
            </a:r>
            <a:r>
              <a:rPr lang="sv-SE" sz="1100" b="1" dirty="0"/>
              <a:t> </a:t>
            </a:r>
            <a:r>
              <a:rPr lang="sv-SE" sz="1100" b="1" dirty="0" err="1"/>
              <a:t>precipitates</a:t>
            </a:r>
            <a:endParaRPr lang="en-US" sz="1100" b="1" dirty="0"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178D8E22-FC2D-ED11-D79F-831A521AC604}"/>
              </a:ext>
            </a:extLst>
          </p:cNvPr>
          <p:cNvSpPr txBox="1"/>
          <p:nvPr/>
        </p:nvSpPr>
        <p:spPr>
          <a:xfrm>
            <a:off x="9064022" y="4127053"/>
            <a:ext cx="162774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1100" b="1" dirty="0"/>
              <a:t>Non-</a:t>
            </a:r>
            <a:r>
              <a:rPr lang="sv-SE" sz="1100" b="1" dirty="0" err="1"/>
              <a:t>colloidal</a:t>
            </a:r>
            <a:r>
              <a:rPr lang="sv-SE" sz="1100" b="1" dirty="0"/>
              <a:t> </a:t>
            </a:r>
            <a:r>
              <a:rPr lang="sv-SE" sz="1100" b="1" dirty="0" err="1"/>
              <a:t>amorphous</a:t>
            </a:r>
            <a:r>
              <a:rPr lang="sv-SE" sz="1100" b="1" dirty="0"/>
              <a:t> </a:t>
            </a:r>
            <a:r>
              <a:rPr lang="sv-SE" sz="1100" b="1" dirty="0" err="1"/>
              <a:t>particles</a:t>
            </a:r>
            <a:endParaRPr lang="en-US" sz="1100" b="1" dirty="0"/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C2E7FB1D-E73F-004E-A766-F5655EBC3167}"/>
              </a:ext>
            </a:extLst>
          </p:cNvPr>
          <p:cNvSpPr txBox="1"/>
          <p:nvPr/>
        </p:nvSpPr>
        <p:spPr>
          <a:xfrm>
            <a:off x="6068550" y="2358732"/>
            <a:ext cx="4951876" cy="1143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>
              <a:lnSpc>
                <a:spcPct val="125000"/>
              </a:lnSpc>
              <a:buFont typeface="Wingdings" panose="05000000000000000000" pitchFamily="2" charset="2"/>
              <a:buChar char="Ø"/>
            </a:pPr>
            <a:r>
              <a:rPr lang="sv-SE" sz="1400" dirty="0" err="1"/>
              <a:t>Comparing</a:t>
            </a:r>
            <a:r>
              <a:rPr lang="sv-SE" sz="1400" dirty="0"/>
              <a:t> PROTAC </a:t>
            </a:r>
            <a:r>
              <a:rPr lang="sv-SE" sz="1400" dirty="0" err="1"/>
              <a:t>intestinal</a:t>
            </a:r>
            <a:r>
              <a:rPr lang="sv-SE" sz="1400" dirty="0"/>
              <a:t> flux from </a:t>
            </a:r>
            <a:r>
              <a:rPr lang="sv-SE" sz="1400" dirty="0" err="1"/>
              <a:t>colloidal</a:t>
            </a:r>
            <a:r>
              <a:rPr lang="sv-SE" sz="1400" dirty="0"/>
              <a:t> </a:t>
            </a:r>
            <a:r>
              <a:rPr lang="sv-SE" sz="1400" dirty="0" err="1"/>
              <a:t>formulation</a:t>
            </a:r>
            <a:r>
              <a:rPr lang="sv-SE" sz="1400" dirty="0"/>
              <a:t> to a non-</a:t>
            </a:r>
            <a:r>
              <a:rPr lang="sv-SE" sz="1400" dirty="0" err="1"/>
              <a:t>colloidal</a:t>
            </a:r>
            <a:r>
              <a:rPr lang="sv-SE" sz="1400" dirty="0"/>
              <a:t> </a:t>
            </a:r>
            <a:r>
              <a:rPr lang="sv-SE" sz="1400" dirty="0" err="1"/>
              <a:t>formulation</a:t>
            </a:r>
            <a:r>
              <a:rPr lang="sv-SE" sz="1400" dirty="0"/>
              <a:t> at 1.0 mg/kg</a:t>
            </a:r>
          </a:p>
          <a:p>
            <a:pPr marL="400050" indent="-400050">
              <a:lnSpc>
                <a:spcPct val="125000"/>
              </a:lnSpc>
              <a:buFont typeface="Wingdings" panose="05000000000000000000" pitchFamily="2" charset="2"/>
              <a:buChar char="Ø"/>
            </a:pPr>
            <a:r>
              <a:rPr lang="en-US" sz="1400" dirty="0"/>
              <a:t>Same vehicle, same solubilized drug concentrations (40 µg/mL), both amorphous, different size 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C3392DBD-0CEE-7196-3325-61D180DDDE9A}"/>
              </a:ext>
            </a:extLst>
          </p:cNvPr>
          <p:cNvSpPr txBox="1"/>
          <p:nvPr/>
        </p:nvSpPr>
        <p:spPr>
          <a:xfrm>
            <a:off x="6202917" y="5528407"/>
            <a:ext cx="13528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1200" b="1" dirty="0"/>
              <a:t>102 </a:t>
            </a:r>
            <a:r>
              <a:rPr lang="sv-SE" sz="1200" b="1" dirty="0" err="1"/>
              <a:t>nm</a:t>
            </a:r>
            <a:endParaRPr lang="en-US" sz="1200" b="1" dirty="0"/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6FF344F2-7442-001A-35E7-DE5EFD49E155}"/>
              </a:ext>
            </a:extLst>
          </p:cNvPr>
          <p:cNvSpPr txBox="1"/>
          <p:nvPr/>
        </p:nvSpPr>
        <p:spPr>
          <a:xfrm>
            <a:off x="9201480" y="5528407"/>
            <a:ext cx="13528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1200" b="1" dirty="0"/>
              <a:t>&gt;&gt;5 µm</a:t>
            </a:r>
            <a:endParaRPr lang="en-US" sz="1200" b="1" dirty="0"/>
          </a:p>
        </p:txBody>
      </p:sp>
    </p:spTree>
    <p:extLst>
      <p:ext uri="{BB962C8B-B14F-4D97-AF65-F5344CB8AC3E}">
        <p14:creationId xmlns:p14="http://schemas.microsoft.com/office/powerpoint/2010/main" val="3521539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C743C760-0AE2-46AE-AC15-825CD159F309}"/>
              </a:ext>
            </a:extLst>
          </p:cNvPr>
          <p:cNvSpPr/>
          <p:nvPr/>
        </p:nvSpPr>
        <p:spPr>
          <a:xfrm>
            <a:off x="9981230" y="0"/>
            <a:ext cx="2210770" cy="2463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9993026-19E8-44AD-BAEC-7B83D1F6CC36}"/>
              </a:ext>
            </a:extLst>
          </p:cNvPr>
          <p:cNvSpPr/>
          <p:nvPr/>
        </p:nvSpPr>
        <p:spPr>
          <a:xfrm>
            <a:off x="10625667" y="5376333"/>
            <a:ext cx="1236133" cy="115146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8898439A-579B-8F4D-A5E7-CE3CCCF8F1C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8015" y="297166"/>
            <a:ext cx="7498989" cy="645772"/>
          </a:xfrm>
        </p:spPr>
        <p:txBody>
          <a:bodyPr anchor="ctr">
            <a:noAutofit/>
          </a:bodyPr>
          <a:lstStyle/>
          <a:p>
            <a:pPr algn="l"/>
            <a:r>
              <a:rPr lang="en-GB" sz="2400" b="1" dirty="0">
                <a:solidFill>
                  <a:srgbClr val="3E8163">
                    <a:alpha val="70000"/>
                  </a:srgbClr>
                </a:solidFill>
              </a:rPr>
              <a:t>Effects of luminal nanoprecipitates on </a:t>
            </a:r>
            <a:r>
              <a:rPr lang="en-GB" sz="2400" b="1" i="1" dirty="0">
                <a:solidFill>
                  <a:srgbClr val="3E8163">
                    <a:alpha val="70000"/>
                  </a:srgbClr>
                </a:solidFill>
              </a:rPr>
              <a:t>in vivo </a:t>
            </a:r>
            <a:r>
              <a:rPr lang="en-GB" sz="2400" b="1" dirty="0">
                <a:solidFill>
                  <a:srgbClr val="3E8163">
                    <a:alpha val="70000"/>
                  </a:srgbClr>
                </a:solidFill>
              </a:rPr>
              <a:t>absorption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17C21250-2ADD-4B50-9DAB-0F8DE888EE22}"/>
              </a:ext>
            </a:extLst>
          </p:cNvPr>
          <p:cNvCxnSpPr/>
          <p:nvPr/>
        </p:nvCxnSpPr>
        <p:spPr>
          <a:xfrm>
            <a:off x="71021" y="993740"/>
            <a:ext cx="7998781" cy="0"/>
          </a:xfrm>
          <a:prstGeom prst="line">
            <a:avLst/>
          </a:prstGeom>
          <a:ln w="12700">
            <a:solidFill>
              <a:srgbClr val="3E816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>
            <a:extLst>
              <a:ext uri="{FF2B5EF4-FFF2-40B4-BE49-F238E27FC236}">
                <a16:creationId xmlns:a16="http://schemas.microsoft.com/office/drawing/2014/main" id="{D6E2BAD0-7B70-4C20-BE2D-21DDCCF3FA0A}"/>
              </a:ext>
            </a:extLst>
          </p:cNvPr>
          <p:cNvSpPr txBox="1"/>
          <p:nvPr/>
        </p:nvSpPr>
        <p:spPr>
          <a:xfrm>
            <a:off x="11403304" y="6403518"/>
            <a:ext cx="55050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1600" dirty="0">
                <a:solidFill>
                  <a:schemeClr val="accent4"/>
                </a:solidFill>
              </a:rPr>
              <a:t>17</a:t>
            </a:r>
            <a:endParaRPr lang="en-US" sz="1600" dirty="0">
              <a:solidFill>
                <a:schemeClr val="accent4"/>
              </a:solidFill>
            </a:endParaRPr>
          </a:p>
        </p:txBody>
      </p:sp>
      <p:sp>
        <p:nvSpPr>
          <p:cNvPr id="16" name="Title 2">
            <a:extLst>
              <a:ext uri="{FF2B5EF4-FFF2-40B4-BE49-F238E27FC236}">
                <a16:creationId xmlns:a16="http://schemas.microsoft.com/office/drawing/2014/main" id="{AC280AC6-8C7E-40B7-B9E2-4AE83ABB7BDB}"/>
              </a:ext>
            </a:extLst>
          </p:cNvPr>
          <p:cNvSpPr txBox="1">
            <a:spLocks/>
          </p:cNvSpPr>
          <p:nvPr/>
        </p:nvSpPr>
        <p:spPr>
          <a:xfrm>
            <a:off x="684178" y="5330408"/>
            <a:ext cx="5240036" cy="102236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800" kern="1200" spc="300">
                <a:solidFill>
                  <a:schemeClr val="tx2">
                    <a:alpha val="7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marL="228600" indent="-228600" algn="l">
              <a:lnSpc>
                <a:spcPct val="120000"/>
              </a:lnSpc>
              <a:buFont typeface="Wingdings" panose="05000000000000000000" pitchFamily="2" charset="2"/>
              <a:buChar char="Ø"/>
            </a:pPr>
            <a:r>
              <a:rPr lang="en-GB" sz="1400" b="1" spc="0" dirty="0">
                <a:solidFill>
                  <a:schemeClr val="tx1">
                    <a:alpha val="70000"/>
                  </a:schemeClr>
                </a:solidFill>
              </a:rPr>
              <a:t>Absorptive flux increases </a:t>
            </a:r>
            <a:r>
              <a:rPr lang="en-GB" sz="1400" spc="0" dirty="0">
                <a:solidFill>
                  <a:schemeClr val="tx1">
                    <a:alpha val="70000"/>
                  </a:schemeClr>
                </a:solidFill>
              </a:rPr>
              <a:t>dose-proportionally up to </a:t>
            </a:r>
            <a:r>
              <a:rPr lang="en-GB" sz="1400" b="1" spc="0" dirty="0">
                <a:solidFill>
                  <a:schemeClr val="tx1">
                    <a:alpha val="70000"/>
                  </a:schemeClr>
                </a:solidFill>
              </a:rPr>
              <a:t>12-fold above ARV-471 solubility limit </a:t>
            </a:r>
            <a:r>
              <a:rPr lang="en-GB" sz="1400" spc="0" dirty="0">
                <a:solidFill>
                  <a:schemeClr val="tx1">
                    <a:alpha val="70000"/>
                  </a:schemeClr>
                </a:solidFill>
              </a:rPr>
              <a:t>(14-fold for ARV-110) </a:t>
            </a:r>
          </a:p>
          <a:p>
            <a:pPr marL="228600" indent="-228600" algn="l">
              <a:lnSpc>
                <a:spcPct val="120000"/>
              </a:lnSpc>
              <a:buFont typeface="Wingdings" panose="05000000000000000000" pitchFamily="2" charset="2"/>
              <a:buChar char="Ø"/>
            </a:pPr>
            <a:r>
              <a:rPr lang="en-GB" sz="1400" b="1" spc="0" dirty="0">
                <a:solidFill>
                  <a:schemeClr val="tx1">
                    <a:alpha val="70000"/>
                  </a:schemeClr>
                </a:solidFill>
              </a:rPr>
              <a:t>Colloidal amorphous drug precipitates drive absorption </a:t>
            </a:r>
            <a:r>
              <a:rPr lang="en-GB" sz="1400" spc="0" dirty="0">
                <a:solidFill>
                  <a:schemeClr val="tx1">
                    <a:alpha val="70000"/>
                  </a:schemeClr>
                </a:solidFill>
              </a:rPr>
              <a:t>up to certain particle concentration or size </a:t>
            </a:r>
          </a:p>
          <a:p>
            <a:pPr marL="228600" indent="-228600" algn="l">
              <a:lnSpc>
                <a:spcPct val="120000"/>
              </a:lnSpc>
              <a:buFont typeface="Wingdings" panose="05000000000000000000" pitchFamily="2" charset="2"/>
              <a:buChar char="Ø"/>
            </a:pPr>
            <a:endParaRPr lang="en-GB" sz="1400" b="1" i="1" spc="0" dirty="0">
              <a:solidFill>
                <a:schemeClr val="tx1">
                  <a:alpha val="70000"/>
                </a:schemeClr>
              </a:solidFill>
            </a:endParaRPr>
          </a:p>
        </p:txBody>
      </p:sp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D5CA2E7F-C10F-53C7-4760-A6DD965C9B3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87275528"/>
              </p:ext>
            </p:extLst>
          </p:nvPr>
        </p:nvGraphicFramePr>
        <p:xfrm>
          <a:off x="638173" y="2288016"/>
          <a:ext cx="5172257" cy="29000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rism 10" r:id="rId3" imgW="5662414" imgH="3174398" progId="Prism10.Document">
                  <p:embed/>
                </p:oleObj>
              </mc:Choice>
              <mc:Fallback>
                <p:oleObj name="Prism 10" r:id="rId3" imgW="5662414" imgH="3174398" progId="Prism10.Documen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38173" y="2288016"/>
                        <a:ext cx="5172257" cy="290006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0A4F1236-A102-501C-1902-B64F3335D68A}"/>
              </a:ext>
            </a:extLst>
          </p:cNvPr>
          <p:cNvSpPr txBox="1"/>
          <p:nvPr/>
        </p:nvSpPr>
        <p:spPr>
          <a:xfrm>
            <a:off x="4534816" y="2781293"/>
            <a:ext cx="1055159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100" b="1" spc="0" dirty="0"/>
              <a:t>ARV-471</a:t>
            </a:r>
            <a:endParaRPr lang="en-US" sz="1100" b="1" dirty="0"/>
          </a:p>
        </p:txBody>
      </p:sp>
      <p:graphicFrame>
        <p:nvGraphicFramePr>
          <p:cNvPr id="25" name="Object 24">
            <a:extLst>
              <a:ext uri="{FF2B5EF4-FFF2-40B4-BE49-F238E27FC236}">
                <a16:creationId xmlns:a16="http://schemas.microsoft.com/office/drawing/2014/main" id="{0BBA201C-3B4E-54D5-725B-C11E3CC975B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71576227"/>
              </p:ext>
            </p:extLst>
          </p:nvPr>
        </p:nvGraphicFramePr>
        <p:xfrm>
          <a:off x="6381572" y="2513278"/>
          <a:ext cx="4498975" cy="27162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rism 10" r:id="rId5" imgW="4499175" imgH="2717002" progId="Prism10.Document">
                  <p:embed/>
                </p:oleObj>
              </mc:Choice>
              <mc:Fallback>
                <p:oleObj name="Prism 10" r:id="rId5" imgW="4499175" imgH="2717002" progId="Prism10.Documen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6381572" y="2513278"/>
                        <a:ext cx="4498975" cy="27162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id="{2EFDA754-61F0-7137-E6B6-B7F8142FF1F7}"/>
              </a:ext>
            </a:extLst>
          </p:cNvPr>
          <p:cNvSpPr/>
          <p:nvPr/>
        </p:nvSpPr>
        <p:spPr>
          <a:xfrm>
            <a:off x="685828" y="1623404"/>
            <a:ext cx="3562487" cy="580073"/>
          </a:xfrm>
          <a:prstGeom prst="roundRect">
            <a:avLst/>
          </a:prstGeom>
          <a:solidFill>
            <a:srgbClr val="F8F8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9" name="Title 2">
            <a:extLst>
              <a:ext uri="{FF2B5EF4-FFF2-40B4-BE49-F238E27FC236}">
                <a16:creationId xmlns:a16="http://schemas.microsoft.com/office/drawing/2014/main" id="{AF1F6DC2-A0DC-DF1F-C1DE-E4981AE2FC35}"/>
              </a:ext>
            </a:extLst>
          </p:cNvPr>
          <p:cNvSpPr txBox="1">
            <a:spLocks/>
          </p:cNvSpPr>
          <p:nvPr/>
        </p:nvSpPr>
        <p:spPr>
          <a:xfrm>
            <a:off x="684178" y="1594904"/>
            <a:ext cx="3564137" cy="59515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800" kern="1200" spc="300">
                <a:solidFill>
                  <a:schemeClr val="tx2">
                    <a:alpha val="7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GB" sz="1600" b="1" spc="0" dirty="0">
                <a:solidFill>
                  <a:srgbClr val="3E8163">
                    <a:alpha val="70000"/>
                  </a:srgbClr>
                </a:solidFill>
              </a:rPr>
              <a:t>Dose escalation study with colloidal PROTAC formulation</a:t>
            </a:r>
          </a:p>
        </p:txBody>
      </p:sp>
      <p:sp>
        <p:nvSpPr>
          <p:cNvPr id="31" name="Rectangle: Rounded Corners 30">
            <a:extLst>
              <a:ext uri="{FF2B5EF4-FFF2-40B4-BE49-F238E27FC236}">
                <a16:creationId xmlns:a16="http://schemas.microsoft.com/office/drawing/2014/main" id="{6C29F653-988F-634B-16BD-EA207F68A685}"/>
              </a:ext>
            </a:extLst>
          </p:cNvPr>
          <p:cNvSpPr/>
          <p:nvPr/>
        </p:nvSpPr>
        <p:spPr>
          <a:xfrm>
            <a:off x="6538123" y="1597187"/>
            <a:ext cx="3714750" cy="594475"/>
          </a:xfrm>
          <a:prstGeom prst="roundRect">
            <a:avLst/>
          </a:prstGeom>
          <a:solidFill>
            <a:srgbClr val="F8F8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4" name="Title 2">
            <a:extLst>
              <a:ext uri="{FF2B5EF4-FFF2-40B4-BE49-F238E27FC236}">
                <a16:creationId xmlns:a16="http://schemas.microsoft.com/office/drawing/2014/main" id="{4DA97DD6-8559-C508-685A-E0D983F8AE9C}"/>
              </a:ext>
            </a:extLst>
          </p:cNvPr>
          <p:cNvSpPr txBox="1">
            <a:spLocks/>
          </p:cNvSpPr>
          <p:nvPr/>
        </p:nvSpPr>
        <p:spPr>
          <a:xfrm>
            <a:off x="6607399" y="1628509"/>
            <a:ext cx="3134075" cy="53789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800" kern="1200" spc="300">
                <a:solidFill>
                  <a:schemeClr val="tx2">
                    <a:alpha val="7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GB" sz="1600" b="1" spc="0" dirty="0">
                <a:solidFill>
                  <a:srgbClr val="3E8163">
                    <a:alpha val="70000"/>
                  </a:srgbClr>
                </a:solidFill>
              </a:rPr>
              <a:t>Colloidal vs non-colloidal formulation</a:t>
            </a:r>
          </a:p>
        </p:txBody>
      </p:sp>
      <p:sp>
        <p:nvSpPr>
          <p:cNvPr id="35" name="Title 2">
            <a:extLst>
              <a:ext uri="{FF2B5EF4-FFF2-40B4-BE49-F238E27FC236}">
                <a16:creationId xmlns:a16="http://schemas.microsoft.com/office/drawing/2014/main" id="{8C48E641-5CAE-B1C1-A673-9E325221AAF5}"/>
              </a:ext>
            </a:extLst>
          </p:cNvPr>
          <p:cNvSpPr txBox="1">
            <a:spLocks/>
          </p:cNvSpPr>
          <p:nvPr/>
        </p:nvSpPr>
        <p:spPr>
          <a:xfrm>
            <a:off x="6381572" y="5330408"/>
            <a:ext cx="5240036" cy="102236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800" kern="1200" spc="300">
                <a:solidFill>
                  <a:schemeClr val="tx2">
                    <a:alpha val="7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marL="228600" indent="-228600" algn="l">
              <a:lnSpc>
                <a:spcPct val="120000"/>
              </a:lnSpc>
              <a:buFont typeface="Wingdings" panose="05000000000000000000" pitchFamily="2" charset="2"/>
              <a:buChar char="Ø"/>
            </a:pPr>
            <a:r>
              <a:rPr lang="en-GB" sz="1400" b="1" spc="0" dirty="0">
                <a:solidFill>
                  <a:schemeClr val="tx1">
                    <a:alpha val="70000"/>
                  </a:schemeClr>
                </a:solidFill>
              </a:rPr>
              <a:t>7-fold enhanced flux</a:t>
            </a:r>
            <a:r>
              <a:rPr lang="en-GB" sz="1400" b="1" spc="0" baseline="-25000" dirty="0">
                <a:solidFill>
                  <a:schemeClr val="tx1">
                    <a:alpha val="70000"/>
                  </a:schemeClr>
                </a:solidFill>
              </a:rPr>
              <a:t>0-0.5h</a:t>
            </a:r>
            <a:r>
              <a:rPr lang="en-GB" sz="1400" b="1" spc="0" dirty="0">
                <a:solidFill>
                  <a:schemeClr val="tx1">
                    <a:alpha val="70000"/>
                  </a:schemeClr>
                </a:solidFill>
              </a:rPr>
              <a:t> from colloidal formulation</a:t>
            </a:r>
          </a:p>
          <a:p>
            <a:pPr marL="228600" indent="-228600" algn="l">
              <a:lnSpc>
                <a:spcPct val="120000"/>
              </a:lnSpc>
              <a:buFont typeface="Wingdings" panose="05000000000000000000" pitchFamily="2" charset="2"/>
              <a:buChar char="Ø"/>
            </a:pPr>
            <a:r>
              <a:rPr lang="en-GB" sz="1400" b="1" spc="0" dirty="0">
                <a:solidFill>
                  <a:schemeClr val="tx1">
                    <a:alpha val="70000"/>
                  </a:schemeClr>
                </a:solidFill>
              </a:rPr>
              <a:t>No flux enhancement </a:t>
            </a:r>
            <a:r>
              <a:rPr lang="en-GB" sz="1400" spc="0" dirty="0">
                <a:solidFill>
                  <a:schemeClr val="tx1">
                    <a:alpha val="70000"/>
                  </a:schemeClr>
                </a:solidFill>
              </a:rPr>
              <a:t>beyond solubility limit of </a:t>
            </a:r>
            <a:r>
              <a:rPr lang="en-GB" sz="1400" b="1" spc="0" dirty="0">
                <a:solidFill>
                  <a:schemeClr val="tx1">
                    <a:alpha val="70000"/>
                  </a:schemeClr>
                </a:solidFill>
              </a:rPr>
              <a:t>non-colloidal </a:t>
            </a:r>
            <a:r>
              <a:rPr lang="en-GB" sz="1400" spc="0" dirty="0">
                <a:solidFill>
                  <a:schemeClr val="tx1">
                    <a:alpha val="70000"/>
                  </a:schemeClr>
                </a:solidFill>
              </a:rPr>
              <a:t>formulation</a:t>
            </a:r>
          </a:p>
          <a:p>
            <a:pPr marL="228600" indent="-228600" algn="l">
              <a:lnSpc>
                <a:spcPct val="120000"/>
              </a:lnSpc>
              <a:buFont typeface="Wingdings" panose="05000000000000000000" pitchFamily="2" charset="2"/>
              <a:buChar char="Ø"/>
            </a:pPr>
            <a:endParaRPr lang="en-GB" sz="1400" b="1" i="1" spc="0" dirty="0">
              <a:solidFill>
                <a:schemeClr val="tx1">
                  <a:alpha val="70000"/>
                </a:schemeClr>
              </a:solidFill>
            </a:endParaRPr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296EA514-4BFC-B1E4-497F-2FEA5204DE07}"/>
              </a:ext>
            </a:extLst>
          </p:cNvPr>
          <p:cNvGrpSpPr/>
          <p:nvPr/>
        </p:nvGrpSpPr>
        <p:grpSpPr>
          <a:xfrm>
            <a:off x="9938487" y="115928"/>
            <a:ext cx="2686577" cy="1425782"/>
            <a:chOff x="9938487" y="115928"/>
            <a:chExt cx="2686577" cy="1425782"/>
          </a:xfrm>
        </p:grpSpPr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id="{312DD349-2D52-58DC-D024-57B0412C31B1}"/>
                </a:ext>
              </a:extLst>
            </p:cNvPr>
            <p:cNvGrpSpPr/>
            <p:nvPr/>
          </p:nvGrpSpPr>
          <p:grpSpPr>
            <a:xfrm>
              <a:off x="9938487" y="115928"/>
              <a:ext cx="2079977" cy="1425782"/>
              <a:chOff x="9704586" y="95298"/>
              <a:chExt cx="2079977" cy="1425782"/>
            </a:xfrm>
          </p:grpSpPr>
          <p:sp>
            <p:nvSpPr>
              <p:cNvPr id="39" name="Rectangle: Rounded Corners 38">
                <a:extLst>
                  <a:ext uri="{FF2B5EF4-FFF2-40B4-BE49-F238E27FC236}">
                    <a16:creationId xmlns:a16="http://schemas.microsoft.com/office/drawing/2014/main" id="{AB3AE9FD-64A4-4446-798E-E1AF1D3AAC7C}"/>
                  </a:ext>
                </a:extLst>
              </p:cNvPr>
              <p:cNvSpPr/>
              <p:nvPr/>
            </p:nvSpPr>
            <p:spPr>
              <a:xfrm>
                <a:off x="9704586" y="95298"/>
                <a:ext cx="2079977" cy="1425782"/>
              </a:xfrm>
              <a:prstGeom prst="roundRect">
                <a:avLst/>
              </a:prstGeom>
              <a:solidFill>
                <a:schemeClr val="bg1">
                  <a:lumMod val="85000"/>
                  <a:alpha val="2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40" name="Picture 39">
                <a:extLst>
                  <a:ext uri="{FF2B5EF4-FFF2-40B4-BE49-F238E27FC236}">
                    <a16:creationId xmlns:a16="http://schemas.microsoft.com/office/drawing/2014/main" id="{85297A85-33AF-6538-35E5-525279FFA25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9852997" y="450496"/>
                <a:ext cx="1764944" cy="985638"/>
              </a:xfrm>
              <a:prstGeom prst="rect">
                <a:avLst/>
              </a:prstGeom>
            </p:spPr>
          </p:pic>
        </p:grp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9741A0C9-D7C9-B38D-B093-64B04AAAA0E9}"/>
                </a:ext>
              </a:extLst>
            </p:cNvPr>
            <p:cNvSpPr txBox="1"/>
            <p:nvPr/>
          </p:nvSpPr>
          <p:spPr>
            <a:xfrm>
              <a:off x="9981230" y="155001"/>
              <a:ext cx="2643834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v-SE" sz="1100" b="1" dirty="0" err="1">
                  <a:latin typeface="Bahnschrift" panose="020B0502040204020203" pitchFamily="34" charset="0"/>
                </a:rPr>
                <a:t>Intraduodenal</a:t>
              </a:r>
              <a:r>
                <a:rPr lang="sv-SE" sz="1100" b="1" dirty="0">
                  <a:latin typeface="Bahnschrift" panose="020B0502040204020203" pitchFamily="34" charset="0"/>
                </a:rPr>
                <a:t> (ID) bolus</a:t>
              </a:r>
              <a:endParaRPr lang="en-US" sz="1100" b="1" dirty="0">
                <a:latin typeface="Bahnschrift" panose="020B0502040204020203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9551783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8F9933-48EF-9E84-EA00-F1122A8075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6BDF90FA-B708-103C-90CB-8243E5B3124F}"/>
              </a:ext>
            </a:extLst>
          </p:cNvPr>
          <p:cNvSpPr/>
          <p:nvPr/>
        </p:nvSpPr>
        <p:spPr>
          <a:xfrm>
            <a:off x="532501" y="2031023"/>
            <a:ext cx="7537301" cy="1459524"/>
          </a:xfrm>
          <a:prstGeom prst="rect">
            <a:avLst/>
          </a:prstGeom>
          <a:solidFill>
            <a:srgbClr val="F2F2F2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8FCBCDB-3FD8-5533-62F6-B80317F07C79}"/>
              </a:ext>
            </a:extLst>
          </p:cNvPr>
          <p:cNvSpPr/>
          <p:nvPr/>
        </p:nvSpPr>
        <p:spPr>
          <a:xfrm>
            <a:off x="532501" y="4041018"/>
            <a:ext cx="7537301" cy="1661746"/>
          </a:xfrm>
          <a:prstGeom prst="rect">
            <a:avLst/>
          </a:prstGeom>
          <a:solidFill>
            <a:srgbClr val="F2F2F2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F061A30-809A-DFA7-D944-1691F6A8B54C}"/>
              </a:ext>
            </a:extLst>
          </p:cNvPr>
          <p:cNvSpPr txBox="1"/>
          <p:nvPr/>
        </p:nvSpPr>
        <p:spPr>
          <a:xfrm>
            <a:off x="532501" y="1391758"/>
            <a:ext cx="7659778" cy="4160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sv-SE" sz="1600" b="1" dirty="0" err="1">
                <a:solidFill>
                  <a:srgbClr val="3E7F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Colloidal</a:t>
            </a:r>
            <a:r>
              <a:rPr lang="sv-SE" sz="1600" b="1" dirty="0">
                <a:solidFill>
                  <a:srgbClr val="3E7F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v-SE" sz="1600" b="1" dirty="0" err="1">
                <a:solidFill>
                  <a:srgbClr val="3E7F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drug</a:t>
            </a:r>
            <a:r>
              <a:rPr lang="sv-SE" sz="1600" b="1" dirty="0">
                <a:solidFill>
                  <a:srgbClr val="3E7F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species drive absorption </a:t>
            </a:r>
            <a:r>
              <a:rPr lang="sv-SE" sz="1600" b="1" dirty="0" err="1">
                <a:solidFill>
                  <a:srgbClr val="3E7F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likely</a:t>
            </a:r>
            <a:r>
              <a:rPr lang="sv-SE" sz="1600" b="1" dirty="0">
                <a:solidFill>
                  <a:srgbClr val="3E7F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v-SE" sz="1600" b="1" dirty="0" err="1">
                <a:solidFill>
                  <a:srgbClr val="3E7F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through</a:t>
            </a:r>
            <a:r>
              <a:rPr lang="sv-SE" sz="1600" b="1" dirty="0">
                <a:solidFill>
                  <a:srgbClr val="3E7F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different </a:t>
            </a:r>
            <a:r>
              <a:rPr lang="sv-SE" sz="1600" b="1" dirty="0" err="1">
                <a:solidFill>
                  <a:srgbClr val="3E7F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mechanisms</a:t>
            </a:r>
            <a:r>
              <a:rPr lang="sv-SE" sz="1600" b="1" dirty="0">
                <a:solidFill>
                  <a:srgbClr val="3E7F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548E304-DB3E-E5D2-3C57-823F277FDBCD}"/>
              </a:ext>
            </a:extLst>
          </p:cNvPr>
          <p:cNvSpPr/>
          <p:nvPr/>
        </p:nvSpPr>
        <p:spPr>
          <a:xfrm>
            <a:off x="9981230" y="0"/>
            <a:ext cx="2210770" cy="2463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BDD6AD7-CB59-C6DA-AE7C-26BE3740DD95}"/>
              </a:ext>
            </a:extLst>
          </p:cNvPr>
          <p:cNvSpPr/>
          <p:nvPr/>
        </p:nvSpPr>
        <p:spPr>
          <a:xfrm>
            <a:off x="10625667" y="5376333"/>
            <a:ext cx="1236133" cy="115146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D8BF0FD3-02DC-BFAB-C1F2-8F294F00CA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8015" y="297166"/>
            <a:ext cx="8791451" cy="645772"/>
          </a:xfrm>
        </p:spPr>
        <p:txBody>
          <a:bodyPr anchor="ctr">
            <a:noAutofit/>
          </a:bodyPr>
          <a:lstStyle/>
          <a:p>
            <a:pPr algn="l"/>
            <a:r>
              <a:rPr lang="en-GB" sz="2400" b="1" dirty="0">
                <a:solidFill>
                  <a:srgbClr val="3E8163">
                    <a:alpha val="70000"/>
                  </a:srgbClr>
                </a:solidFill>
              </a:rPr>
              <a:t>Mechanisms of enhanced drug absorption via colloidal drug species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EF346F30-B46B-A164-7D9F-9860D31A34A9}"/>
              </a:ext>
            </a:extLst>
          </p:cNvPr>
          <p:cNvCxnSpPr/>
          <p:nvPr/>
        </p:nvCxnSpPr>
        <p:spPr>
          <a:xfrm>
            <a:off x="71021" y="993740"/>
            <a:ext cx="7998781" cy="0"/>
          </a:xfrm>
          <a:prstGeom prst="line">
            <a:avLst/>
          </a:prstGeom>
          <a:ln w="12700">
            <a:solidFill>
              <a:srgbClr val="3E816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>
            <a:extLst>
              <a:ext uri="{FF2B5EF4-FFF2-40B4-BE49-F238E27FC236}">
                <a16:creationId xmlns:a16="http://schemas.microsoft.com/office/drawing/2014/main" id="{BA66F3C5-3CA3-4F19-822C-1037CE0266FC}"/>
              </a:ext>
            </a:extLst>
          </p:cNvPr>
          <p:cNvSpPr txBox="1"/>
          <p:nvPr/>
        </p:nvSpPr>
        <p:spPr>
          <a:xfrm>
            <a:off x="11403304" y="6403518"/>
            <a:ext cx="55050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1600" dirty="0">
                <a:solidFill>
                  <a:schemeClr val="accent4"/>
                </a:solidFill>
              </a:rPr>
              <a:t>18</a:t>
            </a:r>
            <a:endParaRPr lang="en-US" sz="1600" dirty="0">
              <a:solidFill>
                <a:schemeClr val="accent4"/>
              </a:solidFill>
            </a:endParaRPr>
          </a:p>
        </p:txBody>
      </p:sp>
      <p:pic>
        <p:nvPicPr>
          <p:cNvPr id="52226" name="Picture 2">
            <a:extLst>
              <a:ext uri="{FF2B5EF4-FFF2-40B4-BE49-F238E27FC236}">
                <a16:creationId xmlns:a16="http://schemas.microsoft.com/office/drawing/2014/main" id="{07CE0019-50CC-E638-EACC-62C77E01F0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67577" y="2514806"/>
            <a:ext cx="3425295" cy="3223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EC1F858-8CB5-AB90-5F87-4F3F64C15E1F}"/>
              </a:ext>
            </a:extLst>
          </p:cNvPr>
          <p:cNvSpPr txBox="1"/>
          <p:nvPr/>
        </p:nvSpPr>
        <p:spPr>
          <a:xfrm>
            <a:off x="8567577" y="5721960"/>
            <a:ext cx="352953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000" dirty="0">
                <a:latin typeface="+mj-lt"/>
              </a:rPr>
              <a:t>Yang et al., 2024, </a:t>
            </a:r>
            <a:r>
              <a:rPr lang="en-US" sz="1000" b="0" i="1" dirty="0">
                <a:solidFill>
                  <a:srgbClr val="000000"/>
                </a:solidFill>
                <a:effectLst/>
                <a:latin typeface="+mj-lt"/>
              </a:rPr>
              <a:t>Mol. Pharmaceutics</a:t>
            </a:r>
            <a:endParaRPr lang="en-US" sz="1000" dirty="0">
              <a:latin typeface="+mj-lt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8B86DC0-DA27-DFD5-C138-29413485B477}"/>
              </a:ext>
            </a:extLst>
          </p:cNvPr>
          <p:cNvSpPr txBox="1"/>
          <p:nvPr/>
        </p:nvSpPr>
        <p:spPr>
          <a:xfrm>
            <a:off x="8567577" y="2213536"/>
            <a:ext cx="245227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400" b="1" dirty="0" err="1">
                <a:solidFill>
                  <a:srgbClr val="3E8163"/>
                </a:solidFill>
              </a:rPr>
              <a:t>Particle</a:t>
            </a:r>
            <a:r>
              <a:rPr lang="sv-SE" sz="1400" b="1" dirty="0">
                <a:solidFill>
                  <a:srgbClr val="3E8163"/>
                </a:solidFill>
              </a:rPr>
              <a:t> </a:t>
            </a:r>
            <a:r>
              <a:rPr lang="sv-SE" sz="1400" b="1" dirty="0" err="1">
                <a:solidFill>
                  <a:srgbClr val="3E8163"/>
                </a:solidFill>
              </a:rPr>
              <a:t>drifting</a:t>
            </a:r>
            <a:r>
              <a:rPr lang="sv-SE" sz="1400" b="1" dirty="0">
                <a:solidFill>
                  <a:srgbClr val="3E8163"/>
                </a:solidFill>
              </a:rPr>
              <a:t> </a:t>
            </a:r>
            <a:r>
              <a:rPr lang="sv-SE" sz="1400" b="1" dirty="0" err="1">
                <a:solidFill>
                  <a:srgbClr val="3E8163"/>
                </a:solidFill>
              </a:rPr>
              <a:t>effect</a:t>
            </a:r>
            <a:r>
              <a:rPr lang="sv-SE" sz="1400" b="1" dirty="0">
                <a:solidFill>
                  <a:srgbClr val="3E8163"/>
                </a:solidFill>
              </a:rPr>
              <a:t>:</a:t>
            </a:r>
            <a:endParaRPr lang="en-US" sz="1400" b="1" dirty="0">
              <a:solidFill>
                <a:srgbClr val="3E8163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D4F7EB5-3F8A-5E83-522F-C573992E75D2}"/>
              </a:ext>
            </a:extLst>
          </p:cNvPr>
          <p:cNvSpPr txBox="1"/>
          <p:nvPr/>
        </p:nvSpPr>
        <p:spPr>
          <a:xfrm>
            <a:off x="575692" y="2092752"/>
            <a:ext cx="7126370" cy="1255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00050" indent="-400050">
              <a:lnSpc>
                <a:spcPct val="150000"/>
              </a:lnSpc>
              <a:buFont typeface="+mj-lt"/>
              <a:buAutoNum type="romanUcPeriod"/>
            </a:pPr>
            <a:r>
              <a:rPr lang="sv-SE" sz="1300" dirty="0" err="1">
                <a:latin typeface="Arial" panose="020B0604020202020204" pitchFamily="34" charset="0"/>
                <a:cs typeface="Arial" panose="020B0604020202020204" pitchFamily="34" charset="0"/>
              </a:rPr>
              <a:t>Colloidal</a:t>
            </a:r>
            <a:r>
              <a:rPr lang="sv-SE" sz="1300" dirty="0">
                <a:latin typeface="Arial" panose="020B0604020202020204" pitchFamily="34" charset="0"/>
                <a:cs typeface="Arial" panose="020B0604020202020204" pitchFamily="34" charset="0"/>
              </a:rPr>
              <a:t> species like </a:t>
            </a:r>
            <a:r>
              <a:rPr lang="sv-SE" sz="1300" dirty="0" err="1">
                <a:latin typeface="Arial" panose="020B0604020202020204" pitchFamily="34" charset="0"/>
                <a:cs typeface="Arial" panose="020B0604020202020204" pitchFamily="34" charset="0"/>
              </a:rPr>
              <a:t>amorphous</a:t>
            </a:r>
            <a:r>
              <a:rPr lang="sv-SE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v-SE" sz="1300" dirty="0" err="1">
                <a:latin typeface="Arial" panose="020B0604020202020204" pitchFamily="34" charset="0"/>
                <a:cs typeface="Arial" panose="020B0604020202020204" pitchFamily="34" charset="0"/>
              </a:rPr>
              <a:t>drug</a:t>
            </a:r>
            <a:r>
              <a:rPr lang="sv-SE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v-SE" sz="1300" dirty="0" err="1">
                <a:latin typeface="Arial" panose="020B0604020202020204" pitchFamily="34" charset="0"/>
                <a:cs typeface="Arial" panose="020B0604020202020204" pitchFamily="34" charset="0"/>
              </a:rPr>
              <a:t>nanoprecipitates</a:t>
            </a:r>
            <a:r>
              <a:rPr lang="sv-SE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v-SE" sz="1300" dirty="0" err="1">
                <a:latin typeface="Arial" panose="020B0604020202020204" pitchFamily="34" charset="0"/>
                <a:cs typeface="Arial" panose="020B0604020202020204" pitchFamily="34" charset="0"/>
              </a:rPr>
              <a:t>exhibit</a:t>
            </a:r>
            <a:r>
              <a:rPr lang="sv-SE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v-SE" sz="1300" b="1" dirty="0">
                <a:latin typeface="Arial" panose="020B0604020202020204" pitchFamily="34" charset="0"/>
                <a:cs typeface="Arial" panose="020B0604020202020204" pitchFamily="34" charset="0"/>
              </a:rPr>
              <a:t>faster re-dissolution</a:t>
            </a:r>
          </a:p>
          <a:p>
            <a:pPr marL="857250" lvl="1" indent="-4000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sv-SE" sz="1300" dirty="0">
                <a:latin typeface="Arial" panose="020B0604020202020204" pitchFamily="34" charset="0"/>
                <a:cs typeface="Arial" panose="020B0604020202020204" pitchFamily="34" charset="0"/>
              </a:rPr>
              <a:t>Luminal </a:t>
            </a:r>
            <a:r>
              <a:rPr lang="sv-SE" sz="1300" dirty="0" err="1">
                <a:latin typeface="Arial" panose="020B0604020202020204" pitchFamily="34" charset="0"/>
                <a:cs typeface="Arial" panose="020B0604020202020204" pitchFamily="34" charset="0"/>
              </a:rPr>
              <a:t>reservoir</a:t>
            </a:r>
            <a:r>
              <a:rPr lang="sv-SE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v-SE" sz="1300" dirty="0" err="1"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sv-SE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v-SE" sz="1300" dirty="0" err="1">
                <a:latin typeface="Arial" panose="020B0604020202020204" pitchFamily="34" charset="0"/>
                <a:cs typeface="Arial" panose="020B0604020202020204" pitchFamily="34" charset="0"/>
              </a:rPr>
              <a:t>nanosized</a:t>
            </a:r>
            <a:r>
              <a:rPr lang="sv-SE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v-SE" sz="1300" dirty="0" err="1">
                <a:latin typeface="Arial" panose="020B0604020202020204" pitchFamily="34" charset="0"/>
                <a:cs typeface="Arial" panose="020B0604020202020204" pitchFamily="34" charset="0"/>
              </a:rPr>
              <a:t>drug</a:t>
            </a:r>
            <a:r>
              <a:rPr lang="sv-SE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v-SE" sz="1300" dirty="0" err="1">
                <a:latin typeface="Arial" panose="020B0604020202020204" pitchFamily="34" charset="0"/>
                <a:cs typeface="Arial" panose="020B0604020202020204" pitchFamily="34" charset="0"/>
              </a:rPr>
              <a:t>enables</a:t>
            </a:r>
            <a:r>
              <a:rPr lang="sv-SE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v-SE" sz="1300" dirty="0" err="1">
                <a:latin typeface="Arial" panose="020B0604020202020204" pitchFamily="34" charset="0"/>
                <a:cs typeface="Arial" panose="020B0604020202020204" pitchFamily="34" charset="0"/>
              </a:rPr>
              <a:t>constant</a:t>
            </a:r>
            <a:r>
              <a:rPr lang="sv-SE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v-SE" sz="1300" dirty="0" err="1">
                <a:latin typeface="Arial" panose="020B0604020202020204" pitchFamily="34" charset="0"/>
                <a:cs typeface="Arial" panose="020B0604020202020204" pitchFamily="34" charset="0"/>
              </a:rPr>
              <a:t>equilibrium</a:t>
            </a:r>
            <a:r>
              <a:rPr lang="sv-SE" sz="1300" dirty="0">
                <a:latin typeface="Arial" panose="020B0604020202020204" pitchFamily="34" charset="0"/>
                <a:cs typeface="Arial" panose="020B0604020202020204" pitchFamily="34" charset="0"/>
              </a:rPr>
              <a:t> at </a:t>
            </a:r>
            <a:r>
              <a:rPr lang="sv-SE" sz="1300" dirty="0" err="1">
                <a:latin typeface="Arial" panose="020B0604020202020204" pitchFamily="34" charset="0"/>
                <a:cs typeface="Arial" panose="020B0604020202020204" pitchFamily="34" charset="0"/>
              </a:rPr>
              <a:t>solubility</a:t>
            </a:r>
            <a:r>
              <a:rPr lang="sv-SE" sz="1300" dirty="0">
                <a:latin typeface="Arial" panose="020B0604020202020204" pitchFamily="34" charset="0"/>
                <a:cs typeface="Arial" panose="020B0604020202020204" pitchFamily="34" charset="0"/>
              </a:rPr>
              <a:t> limit in </a:t>
            </a:r>
            <a:r>
              <a:rPr lang="sv-SE" sz="1300" dirty="0" err="1">
                <a:latin typeface="Arial" panose="020B0604020202020204" pitchFamily="34" charset="0"/>
                <a:cs typeface="Arial" panose="020B0604020202020204" pitchFamily="34" charset="0"/>
              </a:rPr>
              <a:t>intestinal</a:t>
            </a:r>
            <a:r>
              <a:rPr lang="sv-SE" sz="1300" dirty="0">
                <a:latin typeface="Arial" panose="020B0604020202020204" pitchFamily="34" charset="0"/>
                <a:cs typeface="Arial" panose="020B0604020202020204" pitchFamily="34" charset="0"/>
              </a:rPr>
              <a:t> lumen</a:t>
            </a:r>
          </a:p>
          <a:p>
            <a:pPr marL="857250" lvl="1" indent="-4000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sv-SE" sz="1300" dirty="0" err="1">
                <a:latin typeface="Arial" panose="020B0604020202020204" pitchFamily="34" charset="0"/>
                <a:cs typeface="Arial" panose="020B0604020202020204" pitchFamily="34" charset="0"/>
              </a:rPr>
              <a:t>Might</a:t>
            </a:r>
            <a:r>
              <a:rPr lang="sv-SE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v-SE" sz="1300" dirty="0" err="1">
                <a:latin typeface="Arial" panose="020B0604020202020204" pitchFamily="34" charset="0"/>
                <a:cs typeface="Arial" panose="020B0604020202020204" pitchFamily="34" charset="0"/>
              </a:rPr>
              <a:t>explain</a:t>
            </a:r>
            <a:r>
              <a:rPr lang="sv-SE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v-SE" sz="1300" b="1" dirty="0" err="1">
                <a:latin typeface="Arial" panose="020B0604020202020204" pitchFamily="34" charset="0"/>
                <a:cs typeface="Arial" panose="020B0604020202020204" pitchFamily="34" charset="0"/>
              </a:rPr>
              <a:t>sub</a:t>
            </a:r>
            <a:r>
              <a:rPr lang="sv-SE" sz="1300" b="1" dirty="0">
                <a:latin typeface="Arial" panose="020B0604020202020204" pitchFamily="34" charset="0"/>
                <a:cs typeface="Arial" panose="020B0604020202020204" pitchFamily="34" charset="0"/>
              </a:rPr>
              <a:t>-proportional flux </a:t>
            </a:r>
            <a:r>
              <a:rPr lang="sv-SE" sz="1300" b="1" dirty="0" err="1">
                <a:latin typeface="Arial" panose="020B0604020202020204" pitchFamily="34" charset="0"/>
                <a:cs typeface="Arial" panose="020B0604020202020204" pitchFamily="34" charset="0"/>
              </a:rPr>
              <a:t>increases</a:t>
            </a:r>
            <a:r>
              <a:rPr lang="sv-SE" sz="13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v-SE" sz="1300" dirty="0" err="1">
                <a:latin typeface="Arial" panose="020B0604020202020204" pitchFamily="34" charset="0"/>
                <a:cs typeface="Arial" panose="020B0604020202020204" pitchFamily="34" charset="0"/>
              </a:rPr>
              <a:t>beyond</a:t>
            </a:r>
            <a:r>
              <a:rPr lang="sv-SE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v-SE" sz="1300" dirty="0" err="1">
                <a:latin typeface="Arial" panose="020B0604020202020204" pitchFamily="34" charset="0"/>
                <a:cs typeface="Arial" panose="020B0604020202020204" pitchFamily="34" charset="0"/>
              </a:rPr>
              <a:t>solubility</a:t>
            </a:r>
            <a:r>
              <a:rPr lang="sv-SE" sz="1300" dirty="0">
                <a:latin typeface="Arial" panose="020B0604020202020204" pitchFamily="34" charset="0"/>
                <a:cs typeface="Arial" panose="020B0604020202020204" pitchFamily="34" charset="0"/>
              </a:rPr>
              <a:t> limit</a:t>
            </a:r>
            <a:endParaRPr lang="sv-SE" sz="13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20D01D1-4A6A-76A2-4A68-B2D8FDDAF4D8}"/>
              </a:ext>
            </a:extLst>
          </p:cNvPr>
          <p:cNvSpPr txBox="1"/>
          <p:nvPr/>
        </p:nvSpPr>
        <p:spPr>
          <a:xfrm>
            <a:off x="575692" y="4030073"/>
            <a:ext cx="7494110" cy="15556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00050" indent="-400050">
              <a:lnSpc>
                <a:spcPct val="150000"/>
              </a:lnSpc>
              <a:buFont typeface="+mj-lt"/>
              <a:buAutoNum type="romanUcPeriod" startAt="2"/>
            </a:pPr>
            <a:r>
              <a:rPr lang="sv-SE" sz="1300" b="1" dirty="0" err="1">
                <a:latin typeface="Arial" panose="020B0604020202020204" pitchFamily="34" charset="0"/>
                <a:cs typeface="Arial" panose="020B0604020202020204" pitchFamily="34" charset="0"/>
              </a:rPr>
              <a:t>Particle</a:t>
            </a:r>
            <a:r>
              <a:rPr lang="sv-SE" sz="13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v-SE" sz="1300" b="1" dirty="0" err="1">
                <a:latin typeface="Arial" panose="020B0604020202020204" pitchFamily="34" charset="0"/>
                <a:cs typeface="Arial" panose="020B0604020202020204" pitchFamily="34" charset="0"/>
              </a:rPr>
              <a:t>drifting</a:t>
            </a:r>
            <a:r>
              <a:rPr lang="sv-SE" sz="13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v-SE" sz="1300" b="1" dirty="0" err="1">
                <a:latin typeface="Arial" panose="020B0604020202020204" pitchFamily="34" charset="0"/>
                <a:cs typeface="Arial" panose="020B0604020202020204" pitchFamily="34" charset="0"/>
              </a:rPr>
              <a:t>enhances</a:t>
            </a:r>
            <a:r>
              <a:rPr lang="sv-SE" sz="13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v-SE" sz="1300" b="1" dirty="0" err="1">
                <a:latin typeface="Arial" panose="020B0604020202020204" pitchFamily="34" charset="0"/>
                <a:cs typeface="Arial" panose="020B0604020202020204" pitchFamily="34" charset="0"/>
              </a:rPr>
              <a:t>mass</a:t>
            </a:r>
            <a:r>
              <a:rPr lang="sv-SE" sz="1300" b="1" dirty="0">
                <a:latin typeface="Arial" panose="020B0604020202020204" pitchFamily="34" charset="0"/>
                <a:cs typeface="Arial" panose="020B0604020202020204" pitchFamily="34" charset="0"/>
              </a:rPr>
              <a:t> transport </a:t>
            </a:r>
            <a:r>
              <a:rPr lang="sv-SE" sz="1300" b="1" dirty="0" err="1">
                <a:latin typeface="Arial" panose="020B0604020202020204" pitchFamily="34" charset="0"/>
                <a:cs typeface="Arial" panose="020B0604020202020204" pitchFamily="34" charset="0"/>
              </a:rPr>
              <a:t>across</a:t>
            </a:r>
            <a:r>
              <a:rPr lang="sv-SE" sz="13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v-SE" sz="1300" b="1" dirty="0" err="1">
                <a:latin typeface="Arial" panose="020B0604020202020204" pitchFamily="34" charset="0"/>
                <a:cs typeface="Arial" panose="020B0604020202020204" pitchFamily="34" charset="0"/>
              </a:rPr>
              <a:t>aqueous</a:t>
            </a:r>
            <a:r>
              <a:rPr lang="sv-SE" sz="13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v-SE" sz="1300" b="1" dirty="0" err="1">
                <a:latin typeface="Arial" panose="020B0604020202020204" pitchFamily="34" charset="0"/>
                <a:cs typeface="Arial" panose="020B0604020202020204" pitchFamily="34" charset="0"/>
              </a:rPr>
              <a:t>boundary</a:t>
            </a:r>
            <a:r>
              <a:rPr lang="sv-SE" sz="13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v-SE" sz="1300" b="1" dirty="0" err="1">
                <a:latin typeface="Arial" panose="020B0604020202020204" pitchFamily="34" charset="0"/>
                <a:cs typeface="Arial" panose="020B0604020202020204" pitchFamily="34" charset="0"/>
              </a:rPr>
              <a:t>layer</a:t>
            </a:r>
            <a:r>
              <a:rPr lang="sv-SE" sz="1300" b="1" dirty="0">
                <a:latin typeface="Arial" panose="020B0604020202020204" pitchFamily="34" charset="0"/>
                <a:cs typeface="Arial" panose="020B0604020202020204" pitchFamily="34" charset="0"/>
              </a:rPr>
              <a:t> (ABL) </a:t>
            </a:r>
            <a:endParaRPr lang="sv-SE" sz="13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57250" lvl="1" indent="-4000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1300" dirty="0"/>
              <a:t>Colloids traverse the ABL and act as readily dissolving reservoirs, </a:t>
            </a:r>
            <a:r>
              <a:rPr lang="en-US" sz="1300" b="1" dirty="0"/>
              <a:t>raising free drug concentration directly at the epithelial surface</a:t>
            </a:r>
          </a:p>
          <a:p>
            <a:pPr marL="857250" lvl="1" indent="-4000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sv-SE" sz="1300" b="1" dirty="0">
                <a:latin typeface="Arial" panose="020B0604020202020204" pitchFamily="34" charset="0"/>
                <a:cs typeface="Arial" panose="020B0604020202020204" pitchFamily="34" charset="0"/>
              </a:rPr>
              <a:t>Proportional flux </a:t>
            </a:r>
            <a:r>
              <a:rPr lang="sv-SE" sz="1300" b="1" dirty="0" err="1"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sv-SE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v-SE" sz="1300" dirty="0" err="1">
                <a:latin typeface="Arial" panose="020B0604020202020204" pitchFamily="34" charset="0"/>
                <a:cs typeface="Arial" panose="020B0604020202020204" pitchFamily="34" charset="0"/>
              </a:rPr>
              <a:t>well</a:t>
            </a:r>
            <a:r>
              <a:rPr lang="sv-SE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v-SE" sz="1300" dirty="0" err="1">
                <a:latin typeface="Arial" panose="020B0604020202020204" pitchFamily="34" charset="0"/>
                <a:cs typeface="Arial" panose="020B0604020202020204" pitchFamily="34" charset="0"/>
              </a:rPr>
              <a:t>above</a:t>
            </a:r>
            <a:r>
              <a:rPr lang="sv-SE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v-SE" sz="1300" dirty="0" err="1">
                <a:latin typeface="Arial" panose="020B0604020202020204" pitchFamily="34" charset="0"/>
                <a:cs typeface="Arial" panose="020B0604020202020204" pitchFamily="34" charset="0"/>
              </a:rPr>
              <a:t>solubility</a:t>
            </a:r>
            <a:r>
              <a:rPr lang="sv-SE" sz="1300" dirty="0">
                <a:latin typeface="Arial" panose="020B0604020202020204" pitchFamily="34" charset="0"/>
                <a:cs typeface="Arial" panose="020B0604020202020204" pitchFamily="34" charset="0"/>
              </a:rPr>
              <a:t> limit </a:t>
            </a:r>
            <a:r>
              <a:rPr lang="sv-SE" sz="1300" dirty="0" err="1">
                <a:latin typeface="Arial" panose="020B0604020202020204" pitchFamily="34" charset="0"/>
                <a:cs typeface="Arial" panose="020B0604020202020204" pitchFamily="34" charset="0"/>
              </a:rPr>
              <a:t>indicates</a:t>
            </a:r>
            <a:r>
              <a:rPr lang="sv-SE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v-SE" sz="1300" dirty="0" err="1">
                <a:latin typeface="Arial" panose="020B0604020202020204" pitchFamily="34" charset="0"/>
                <a:cs typeface="Arial" panose="020B0604020202020204" pitchFamily="34" charset="0"/>
              </a:rPr>
              <a:t>that</a:t>
            </a:r>
            <a:r>
              <a:rPr lang="sv-SE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v-SE" sz="1300" dirty="0" err="1">
                <a:latin typeface="Arial" panose="020B0604020202020204" pitchFamily="34" charset="0"/>
                <a:cs typeface="Arial" panose="020B0604020202020204" pitchFamily="34" charset="0"/>
              </a:rPr>
              <a:t>colloidal</a:t>
            </a:r>
            <a:r>
              <a:rPr lang="sv-SE" sz="1300" dirty="0">
                <a:latin typeface="Arial" panose="020B0604020202020204" pitchFamily="34" charset="0"/>
                <a:cs typeface="Arial" panose="020B0604020202020204" pitchFamily="34" charset="0"/>
              </a:rPr>
              <a:t> species </a:t>
            </a:r>
            <a:r>
              <a:rPr lang="sv-SE" sz="1300" dirty="0" err="1">
                <a:latin typeface="Arial" panose="020B0604020202020204" pitchFamily="34" charset="0"/>
                <a:cs typeface="Arial" panose="020B0604020202020204" pitchFamily="34" charset="0"/>
              </a:rPr>
              <a:t>can</a:t>
            </a:r>
            <a:r>
              <a:rPr lang="sv-SE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v-SE" sz="1300" b="1" dirty="0" err="1">
                <a:latin typeface="Arial" panose="020B0604020202020204" pitchFamily="34" charset="0"/>
                <a:cs typeface="Arial" panose="020B0604020202020204" pitchFamily="34" charset="0"/>
              </a:rPr>
              <a:t>behave</a:t>
            </a:r>
            <a:r>
              <a:rPr lang="sv-SE" sz="1300" b="1" dirty="0">
                <a:latin typeface="Arial" panose="020B0604020202020204" pitchFamily="34" charset="0"/>
                <a:cs typeface="Arial" panose="020B0604020202020204" pitchFamily="34" charset="0"/>
              </a:rPr>
              <a:t> like </a:t>
            </a:r>
            <a:r>
              <a:rPr lang="sv-SE" sz="1300" b="1" dirty="0" err="1">
                <a:latin typeface="Arial" panose="020B0604020202020204" pitchFamily="34" charset="0"/>
                <a:cs typeface="Arial" panose="020B0604020202020204" pitchFamily="34" charset="0"/>
              </a:rPr>
              <a:t>solutes</a:t>
            </a:r>
            <a:r>
              <a:rPr lang="sv-SE" sz="13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v-SE" sz="1300" dirty="0">
                <a:latin typeface="Arial" panose="020B0604020202020204" pitchFamily="34" charset="0"/>
                <a:cs typeface="Arial" panose="020B0604020202020204" pitchFamily="34" charset="0"/>
              </a:rPr>
              <a:t>in the absorption process</a:t>
            </a:r>
          </a:p>
        </p:txBody>
      </p:sp>
    </p:spTree>
    <p:extLst>
      <p:ext uri="{BB962C8B-B14F-4D97-AF65-F5344CB8AC3E}">
        <p14:creationId xmlns:p14="http://schemas.microsoft.com/office/powerpoint/2010/main" val="129624861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6" grpId="0"/>
      <p:bldP spid="11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B99DC3-61F8-FFDC-9891-3D5EF5F96C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F5D71886-AAA8-22E4-7C9A-A7E9431ECC07}"/>
              </a:ext>
            </a:extLst>
          </p:cNvPr>
          <p:cNvSpPr/>
          <p:nvPr/>
        </p:nvSpPr>
        <p:spPr>
          <a:xfrm>
            <a:off x="10625667" y="5376333"/>
            <a:ext cx="1236133" cy="115146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034B829-59A3-1A49-04BF-97BEEAD502DB}"/>
              </a:ext>
            </a:extLst>
          </p:cNvPr>
          <p:cNvSpPr/>
          <p:nvPr/>
        </p:nvSpPr>
        <p:spPr>
          <a:xfrm>
            <a:off x="9981230" y="0"/>
            <a:ext cx="2210770" cy="2463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0020956-2614-2BE1-AD69-A6A124095FAD}"/>
              </a:ext>
            </a:extLst>
          </p:cNvPr>
          <p:cNvSpPr/>
          <p:nvPr/>
        </p:nvSpPr>
        <p:spPr>
          <a:xfrm>
            <a:off x="532501" y="2004647"/>
            <a:ext cx="10537014" cy="1459524"/>
          </a:xfrm>
          <a:prstGeom prst="rect">
            <a:avLst/>
          </a:prstGeom>
          <a:solidFill>
            <a:srgbClr val="F2F2F2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34D7EEF-2C5A-B84E-1C38-E1DF347C7646}"/>
              </a:ext>
            </a:extLst>
          </p:cNvPr>
          <p:cNvSpPr/>
          <p:nvPr/>
        </p:nvSpPr>
        <p:spPr>
          <a:xfrm>
            <a:off x="532501" y="4155516"/>
            <a:ext cx="10537014" cy="1459524"/>
          </a:xfrm>
          <a:prstGeom prst="rect">
            <a:avLst/>
          </a:prstGeom>
          <a:solidFill>
            <a:srgbClr val="F2F2F2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70EFD74C-33CB-E9DF-2A49-052B696A7B1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8015" y="297166"/>
            <a:ext cx="8269123" cy="645772"/>
          </a:xfrm>
        </p:spPr>
        <p:txBody>
          <a:bodyPr anchor="ctr">
            <a:noAutofit/>
          </a:bodyPr>
          <a:lstStyle/>
          <a:p>
            <a:pPr algn="l"/>
            <a:r>
              <a:rPr lang="en-GB" sz="2400" b="1" dirty="0">
                <a:solidFill>
                  <a:srgbClr val="3E8163">
                    <a:alpha val="70000"/>
                  </a:srgbClr>
                </a:solidFill>
              </a:rPr>
              <a:t>Conclusions and implications for oral PROTAC development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6C640BC5-C1AD-968F-EFA8-FC1F82413E9F}"/>
              </a:ext>
            </a:extLst>
          </p:cNvPr>
          <p:cNvCxnSpPr/>
          <p:nvPr/>
        </p:nvCxnSpPr>
        <p:spPr>
          <a:xfrm>
            <a:off x="71021" y="993740"/>
            <a:ext cx="7998781" cy="0"/>
          </a:xfrm>
          <a:prstGeom prst="line">
            <a:avLst/>
          </a:prstGeom>
          <a:ln w="12700">
            <a:solidFill>
              <a:srgbClr val="3E816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>
            <a:extLst>
              <a:ext uri="{FF2B5EF4-FFF2-40B4-BE49-F238E27FC236}">
                <a16:creationId xmlns:a16="http://schemas.microsoft.com/office/drawing/2014/main" id="{53B0C2B3-49F6-1850-5972-9C778A1630C5}"/>
              </a:ext>
            </a:extLst>
          </p:cNvPr>
          <p:cNvSpPr txBox="1"/>
          <p:nvPr/>
        </p:nvSpPr>
        <p:spPr>
          <a:xfrm>
            <a:off x="11403304" y="6403518"/>
            <a:ext cx="55050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1600" dirty="0">
                <a:solidFill>
                  <a:schemeClr val="accent4"/>
                </a:solidFill>
              </a:rPr>
              <a:t>19</a:t>
            </a:r>
            <a:endParaRPr lang="en-US" sz="1600" dirty="0">
              <a:solidFill>
                <a:schemeClr val="accent4"/>
              </a:solidFill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72CCC286-EFB5-7537-7713-ACCD5C8A2982}"/>
              </a:ext>
            </a:extLst>
          </p:cNvPr>
          <p:cNvSpPr txBox="1"/>
          <p:nvPr/>
        </p:nvSpPr>
        <p:spPr>
          <a:xfrm>
            <a:off x="563835" y="1361311"/>
            <a:ext cx="10259496" cy="3226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sv-SE" b="1" dirty="0" err="1">
                <a:solidFill>
                  <a:srgbClr val="3E7A63"/>
                </a:solidFill>
              </a:rPr>
              <a:t>Key</a:t>
            </a:r>
            <a:r>
              <a:rPr lang="sv-SE" b="1" dirty="0">
                <a:solidFill>
                  <a:srgbClr val="3E7A63"/>
                </a:solidFill>
              </a:rPr>
              <a:t> </a:t>
            </a:r>
            <a:r>
              <a:rPr lang="sv-SE" b="1" dirty="0" err="1">
                <a:solidFill>
                  <a:srgbClr val="3E7A63"/>
                </a:solidFill>
              </a:rPr>
              <a:t>take-aways</a:t>
            </a:r>
            <a:r>
              <a:rPr lang="sv-SE" b="1" dirty="0">
                <a:solidFill>
                  <a:srgbClr val="3E7A63"/>
                </a:solidFill>
              </a:rPr>
              <a:t>:</a:t>
            </a:r>
            <a:endParaRPr lang="sv-SE" b="1" dirty="0">
              <a:solidFill>
                <a:srgbClr val="3E7A63"/>
              </a:solidFill>
              <a:cs typeface="Arial" panose="020B0604020202020204" pitchFamily="34" charset="0"/>
            </a:endParaRPr>
          </a:p>
          <a:p>
            <a:pPr marL="400050" indent="-400050">
              <a:lnSpc>
                <a:spcPct val="200000"/>
              </a:lnSpc>
              <a:buFont typeface="+mj-lt"/>
              <a:buAutoNum type="romanUcPeriod"/>
            </a:pPr>
            <a:r>
              <a:rPr lang="sv-SE" sz="1600" b="1" dirty="0" err="1">
                <a:solidFill>
                  <a:srgbClr val="3E7F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PROTACs</a:t>
            </a:r>
            <a:r>
              <a:rPr lang="sv-SE" sz="1600" b="1" dirty="0">
                <a:solidFill>
                  <a:srgbClr val="3E7F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v-SE" sz="1600" b="1" dirty="0" err="1">
                <a:solidFill>
                  <a:srgbClr val="3E7F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readily</a:t>
            </a:r>
            <a:r>
              <a:rPr lang="sv-SE" sz="1600" b="1" dirty="0">
                <a:solidFill>
                  <a:srgbClr val="3E7F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form </a:t>
            </a:r>
            <a:r>
              <a:rPr lang="sv-SE" sz="1600" b="1" dirty="0" err="1">
                <a:solidFill>
                  <a:srgbClr val="3E7F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colloidal</a:t>
            </a:r>
            <a:r>
              <a:rPr lang="sv-SE" sz="1600" b="1" dirty="0">
                <a:solidFill>
                  <a:srgbClr val="3E7F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sv-SE" sz="1600" b="1" dirty="0" err="1">
                <a:solidFill>
                  <a:srgbClr val="3E7F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amorphous</a:t>
            </a:r>
            <a:r>
              <a:rPr lang="sv-SE" sz="1600" b="1" dirty="0">
                <a:solidFill>
                  <a:srgbClr val="3E7F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v-SE" sz="1600" b="1" dirty="0" err="1">
                <a:solidFill>
                  <a:srgbClr val="3E7F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nanoprecipitates</a:t>
            </a:r>
            <a:r>
              <a:rPr lang="sv-SE" sz="1600" b="1" dirty="0">
                <a:solidFill>
                  <a:srgbClr val="3E7F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v-SE" sz="1600" b="1" dirty="0" err="1">
                <a:solidFill>
                  <a:srgbClr val="3E7F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that</a:t>
            </a:r>
            <a:r>
              <a:rPr lang="sv-SE" sz="1600" b="1" dirty="0">
                <a:solidFill>
                  <a:srgbClr val="3E7F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v-SE" sz="1600" b="1" dirty="0" err="1">
                <a:solidFill>
                  <a:srgbClr val="3E7F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are</a:t>
            </a:r>
            <a:r>
              <a:rPr lang="sv-SE" sz="1600" b="1" dirty="0">
                <a:solidFill>
                  <a:srgbClr val="3E7F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v-SE" sz="1600" b="1" dirty="0" err="1">
                <a:solidFill>
                  <a:srgbClr val="3E7F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stable</a:t>
            </a:r>
            <a:r>
              <a:rPr lang="sv-SE" sz="1600" b="1" dirty="0">
                <a:solidFill>
                  <a:srgbClr val="3E7F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 the </a:t>
            </a:r>
            <a:r>
              <a:rPr lang="sv-SE" sz="1600" b="1" dirty="0" err="1">
                <a:solidFill>
                  <a:srgbClr val="3E7F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intestinal</a:t>
            </a:r>
            <a:r>
              <a:rPr lang="sv-SE" sz="1600" b="1" dirty="0">
                <a:solidFill>
                  <a:srgbClr val="3E7F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lumen</a:t>
            </a:r>
          </a:p>
          <a:p>
            <a:pPr marL="742950" lvl="1" indent="-285750">
              <a:lnSpc>
                <a:spcPct val="200000"/>
              </a:lnSpc>
              <a:buFont typeface="Wingdings" panose="05000000000000000000" pitchFamily="2" charset="2"/>
              <a:buChar char="Ø"/>
            </a:pPr>
            <a:r>
              <a:rPr lang="sv-SE" sz="1400" dirty="0" err="1">
                <a:latin typeface="Arial" panose="020B0604020202020204" pitchFamily="34" charset="0"/>
                <a:cs typeface="Arial" panose="020B0604020202020204" pitchFamily="34" charset="0"/>
              </a:rPr>
              <a:t>These</a:t>
            </a:r>
            <a:r>
              <a:rPr lang="sv-SE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v-SE" sz="1400" dirty="0" err="1">
                <a:latin typeface="Arial" panose="020B0604020202020204" pitchFamily="34" charset="0"/>
                <a:cs typeface="Arial" panose="020B0604020202020204" pitchFamily="34" charset="0"/>
              </a:rPr>
              <a:t>nanoprecipitates</a:t>
            </a:r>
            <a:r>
              <a:rPr lang="sv-SE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v-SE" sz="1400" dirty="0" err="1">
                <a:latin typeface="Arial" panose="020B0604020202020204" pitchFamily="34" charset="0"/>
                <a:cs typeface="Arial" panose="020B0604020202020204" pitchFamily="34" charset="0"/>
              </a:rPr>
              <a:t>should</a:t>
            </a:r>
            <a:r>
              <a:rPr lang="sv-SE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v-SE" sz="1400" b="1" dirty="0">
                <a:latin typeface="Arial" panose="020B0604020202020204" pitchFamily="34" charset="0"/>
                <a:cs typeface="Arial" panose="020B0604020202020204" pitchFamily="34" charset="0"/>
              </a:rPr>
              <a:t>not be </a:t>
            </a:r>
            <a:r>
              <a:rPr lang="sv-SE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dismissed</a:t>
            </a:r>
            <a:r>
              <a:rPr lang="sv-SE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v-SE" sz="1400" b="1" dirty="0">
                <a:latin typeface="Arial" panose="020B0604020202020204" pitchFamily="34" charset="0"/>
                <a:cs typeface="Arial" panose="020B0604020202020204" pitchFamily="34" charset="0"/>
              </a:rPr>
              <a:t>as</a:t>
            </a:r>
            <a:r>
              <a:rPr lang="sv-SE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v-SE" sz="1400" dirty="0" err="1">
                <a:latin typeface="Arial" panose="020B0604020202020204" pitchFamily="34" charset="0"/>
                <a:cs typeface="Arial" panose="020B0604020202020204" pitchFamily="34" charset="0"/>
              </a:rPr>
              <a:t>precipitated</a:t>
            </a:r>
            <a:r>
              <a:rPr lang="sv-SE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v-SE" sz="1400" dirty="0" err="1">
                <a:latin typeface="Arial" panose="020B0604020202020204" pitchFamily="34" charset="0"/>
                <a:cs typeface="Arial" panose="020B0604020202020204" pitchFamily="34" charset="0"/>
              </a:rPr>
              <a:t>drug</a:t>
            </a:r>
            <a:r>
              <a:rPr lang="sv-SE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v-SE" sz="1400" dirty="0" err="1">
                <a:latin typeface="Arial" panose="020B0604020202020204" pitchFamily="34" charset="0"/>
                <a:cs typeface="Arial" panose="020B0604020202020204" pitchFamily="34" charset="0"/>
              </a:rPr>
              <a:t>that</a:t>
            </a:r>
            <a:r>
              <a:rPr lang="sv-SE" sz="1400" dirty="0">
                <a:latin typeface="Arial" panose="020B0604020202020204" pitchFamily="34" charset="0"/>
                <a:cs typeface="Arial" panose="020B0604020202020204" pitchFamily="34" charset="0"/>
              </a:rPr>
              <a:t> is </a:t>
            </a:r>
            <a:r>
              <a:rPr lang="sv-SE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lost</a:t>
            </a:r>
            <a:r>
              <a:rPr lang="sv-SE" sz="1400" b="1" dirty="0">
                <a:latin typeface="Arial" panose="020B0604020202020204" pitchFamily="34" charset="0"/>
                <a:cs typeface="Arial" panose="020B0604020202020204" pitchFamily="34" charset="0"/>
              </a:rPr>
              <a:t> to absorption</a:t>
            </a:r>
          </a:p>
          <a:p>
            <a:pPr marL="742950" lvl="1" indent="-285750">
              <a:lnSpc>
                <a:spcPct val="200000"/>
              </a:lnSpc>
              <a:buFont typeface="Wingdings" panose="05000000000000000000" pitchFamily="2" charset="2"/>
              <a:buChar char="Ø"/>
            </a:pPr>
            <a:r>
              <a:rPr lang="sv-SE" sz="1400" dirty="0" err="1">
                <a:latin typeface="Arial" panose="020B0604020202020204" pitchFamily="34" charset="0"/>
                <a:cs typeface="Arial" panose="020B0604020202020204" pitchFamily="34" charset="0"/>
              </a:rPr>
              <a:t>They</a:t>
            </a:r>
            <a:r>
              <a:rPr lang="sv-SE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v-SE" sz="1400" dirty="0" err="1">
                <a:latin typeface="Arial" panose="020B0604020202020204" pitchFamily="34" charset="0"/>
                <a:cs typeface="Arial" panose="020B0604020202020204" pitchFamily="34" charset="0"/>
              </a:rPr>
              <a:t>should</a:t>
            </a:r>
            <a:r>
              <a:rPr lang="sv-SE" sz="1400" dirty="0">
                <a:latin typeface="Arial" panose="020B0604020202020204" pitchFamily="34" charset="0"/>
                <a:cs typeface="Arial" panose="020B0604020202020204" pitchFamily="34" charset="0"/>
              </a:rPr>
              <a:t> be </a:t>
            </a:r>
            <a:r>
              <a:rPr lang="sv-SE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properly</a:t>
            </a:r>
            <a:r>
              <a:rPr lang="sv-SE" sz="1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v-SE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characterized</a:t>
            </a:r>
            <a:r>
              <a:rPr lang="sv-SE" sz="1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v-SE" sz="1400" dirty="0">
                <a:latin typeface="Arial" panose="020B0604020202020204" pitchFamily="34" charset="0"/>
                <a:cs typeface="Arial" panose="020B0604020202020204" pitchFamily="34" charset="0"/>
              </a:rPr>
              <a:t>and </a:t>
            </a:r>
            <a:r>
              <a:rPr lang="sv-SE" sz="1400" dirty="0" err="1">
                <a:latin typeface="Arial" panose="020B0604020202020204" pitchFamily="34" charset="0"/>
                <a:cs typeface="Arial" panose="020B0604020202020204" pitchFamily="34" charset="0"/>
              </a:rPr>
              <a:t>understood</a:t>
            </a:r>
            <a:r>
              <a:rPr lang="sv-SE" sz="1400" dirty="0">
                <a:latin typeface="Arial" panose="020B0604020202020204" pitchFamily="34" charset="0"/>
                <a:cs typeface="Arial" panose="020B0604020202020204" pitchFamily="34" charset="0"/>
              </a:rPr>
              <a:t> to </a:t>
            </a:r>
            <a:r>
              <a:rPr lang="sv-SE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exploit</a:t>
            </a:r>
            <a:r>
              <a:rPr lang="sv-SE" sz="1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v-SE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them</a:t>
            </a:r>
            <a:r>
              <a:rPr lang="sv-SE" sz="1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v-SE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with</a:t>
            </a:r>
            <a:r>
              <a:rPr lang="sv-SE" sz="1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v-SE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suitable</a:t>
            </a:r>
            <a:r>
              <a:rPr lang="sv-SE" sz="1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v-SE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delivery</a:t>
            </a:r>
            <a:r>
              <a:rPr lang="sv-SE" sz="1400" b="1" dirty="0">
                <a:latin typeface="Arial" panose="020B0604020202020204" pitchFamily="34" charset="0"/>
                <a:cs typeface="Arial" panose="020B0604020202020204" pitchFamily="34" charset="0"/>
              </a:rPr>
              <a:t> systems</a:t>
            </a:r>
          </a:p>
          <a:p>
            <a:pPr lvl="1">
              <a:lnSpc>
                <a:spcPct val="200000"/>
              </a:lnSpc>
            </a:pPr>
            <a:endParaRPr lang="sv-SE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lnSpc>
                <a:spcPct val="200000"/>
              </a:lnSpc>
            </a:pPr>
            <a:endParaRPr lang="sv-SE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lnSpc>
                <a:spcPct val="200000"/>
              </a:lnSpc>
            </a:pPr>
            <a:endParaRPr lang="sv-SE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3D60203-4900-F954-FB65-BD17A1ACFCC1}"/>
              </a:ext>
            </a:extLst>
          </p:cNvPr>
          <p:cNvSpPr txBox="1"/>
          <p:nvPr/>
        </p:nvSpPr>
        <p:spPr>
          <a:xfrm>
            <a:off x="488015" y="4069737"/>
            <a:ext cx="10259496" cy="2672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>
              <a:lnSpc>
                <a:spcPct val="200000"/>
              </a:lnSpc>
              <a:buFont typeface="+mj-lt"/>
              <a:buAutoNum type="romanUcPeriod" startAt="2"/>
            </a:pPr>
            <a:r>
              <a:rPr lang="sv-SE" sz="1600" b="1" dirty="0">
                <a:solidFill>
                  <a:srgbClr val="3E7A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Non-standard </a:t>
            </a:r>
            <a:r>
              <a:rPr lang="sv-SE" sz="1600" b="1" dirty="0" err="1">
                <a:solidFill>
                  <a:srgbClr val="3E7A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molecules</a:t>
            </a:r>
            <a:r>
              <a:rPr lang="sv-SE" sz="1600" b="1" dirty="0">
                <a:solidFill>
                  <a:srgbClr val="3E7A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v-SE" sz="1600" b="1" dirty="0" err="1">
                <a:solidFill>
                  <a:srgbClr val="3E7A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require</a:t>
            </a:r>
            <a:r>
              <a:rPr lang="sv-SE" sz="1600" b="1" dirty="0">
                <a:solidFill>
                  <a:srgbClr val="3E7A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non-standard </a:t>
            </a:r>
            <a:r>
              <a:rPr lang="sv-SE" sz="1600" b="1" dirty="0" err="1">
                <a:solidFill>
                  <a:srgbClr val="3E7A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testing</a:t>
            </a:r>
            <a:r>
              <a:rPr lang="sv-SE" sz="1600" b="1" dirty="0">
                <a:solidFill>
                  <a:srgbClr val="3E7A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v-SE" sz="1600" b="1" dirty="0" err="1">
                <a:solidFill>
                  <a:srgbClr val="3E7A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approaches</a:t>
            </a:r>
            <a:endParaRPr lang="sv-SE" sz="1600" b="1" dirty="0">
              <a:solidFill>
                <a:srgbClr val="3E7A6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lvl="1" indent="-285750">
              <a:lnSpc>
                <a:spcPct val="200000"/>
              </a:lnSpc>
              <a:buFont typeface="Wingdings" panose="05000000000000000000" pitchFamily="2" charset="2"/>
              <a:buChar char="Ø"/>
            </a:pPr>
            <a:r>
              <a:rPr lang="sv-SE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Integrate</a:t>
            </a:r>
            <a:r>
              <a:rPr lang="sv-SE" sz="1400" b="1" dirty="0">
                <a:latin typeface="Arial" panose="020B0604020202020204" pitchFamily="34" charset="0"/>
                <a:cs typeface="Arial" panose="020B0604020202020204" pitchFamily="34" charset="0"/>
              </a:rPr>
              <a:t> PROTAC-</a:t>
            </a:r>
            <a:r>
              <a:rPr lang="sv-SE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specific</a:t>
            </a:r>
            <a:r>
              <a:rPr lang="sv-SE" sz="1400" b="1" dirty="0">
                <a:latin typeface="Arial" panose="020B0604020202020204" pitchFamily="34" charset="0"/>
                <a:cs typeface="Arial" panose="020B0604020202020204" pitchFamily="34" charset="0"/>
              </a:rPr>
              <a:t> in vitro </a:t>
            </a:r>
            <a:r>
              <a:rPr lang="sv-SE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methods</a:t>
            </a:r>
            <a:r>
              <a:rPr lang="sv-SE" sz="1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v-SE" sz="1400" dirty="0" err="1">
                <a:latin typeface="Arial" panose="020B0604020202020204" pitchFamily="34" charset="0"/>
                <a:cs typeface="Arial" panose="020B0604020202020204" pitchFamily="34" charset="0"/>
              </a:rPr>
              <a:t>into</a:t>
            </a:r>
            <a:r>
              <a:rPr lang="sv-SE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v-SE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mechanistic</a:t>
            </a:r>
            <a:r>
              <a:rPr lang="sv-SE" sz="1400" b="1" dirty="0">
                <a:latin typeface="Arial" panose="020B0604020202020204" pitchFamily="34" charset="0"/>
                <a:cs typeface="Arial" panose="020B0604020202020204" pitchFamily="34" charset="0"/>
              </a:rPr>
              <a:t> in </a:t>
            </a:r>
            <a:r>
              <a:rPr lang="sv-SE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vivo</a:t>
            </a:r>
            <a:r>
              <a:rPr lang="sv-SE" sz="1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v-SE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testing</a:t>
            </a:r>
            <a:r>
              <a:rPr lang="sv-SE" sz="1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v-SE" sz="1400" dirty="0">
                <a:latin typeface="Arial" panose="020B0604020202020204" pitchFamily="34" charset="0"/>
                <a:cs typeface="Arial" panose="020B0604020202020204" pitchFamily="34" charset="0"/>
              </a:rPr>
              <a:t>to understand </a:t>
            </a:r>
            <a:r>
              <a:rPr lang="sv-SE" sz="1400" dirty="0" err="1">
                <a:latin typeface="Arial" panose="020B0604020202020204" pitchFamily="34" charset="0"/>
                <a:cs typeface="Arial" panose="020B0604020202020204" pitchFamily="34" charset="0"/>
              </a:rPr>
              <a:t>intestinal</a:t>
            </a:r>
            <a:r>
              <a:rPr lang="sv-SE" sz="1400" dirty="0">
                <a:latin typeface="Arial" panose="020B0604020202020204" pitchFamily="34" charset="0"/>
                <a:cs typeface="Arial" panose="020B0604020202020204" pitchFamily="34" charset="0"/>
              </a:rPr>
              <a:t> absorption</a:t>
            </a:r>
          </a:p>
          <a:p>
            <a:pPr marL="742950" lvl="1" indent="-285750">
              <a:lnSpc>
                <a:spcPct val="200000"/>
              </a:lnSpc>
              <a:buFont typeface="Wingdings" panose="05000000000000000000" pitchFamily="2" charset="2"/>
              <a:buChar char="Ø"/>
            </a:pPr>
            <a:r>
              <a:rPr lang="sv-SE" sz="1400" b="1" dirty="0">
                <a:latin typeface="Arial" panose="020B0604020202020204" pitchFamily="34" charset="0"/>
                <a:cs typeface="Arial" panose="020B0604020202020204" pitchFamily="34" charset="0"/>
              </a:rPr>
              <a:t>Luminal </a:t>
            </a:r>
            <a:r>
              <a:rPr lang="sv-SE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colloidal</a:t>
            </a:r>
            <a:r>
              <a:rPr lang="sv-SE" sz="1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v-SE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dynamics</a:t>
            </a:r>
            <a:r>
              <a:rPr lang="sv-SE" sz="1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v-SE" sz="1400" dirty="0" err="1">
                <a:latin typeface="Arial" panose="020B0604020202020204" pitchFamily="34" charset="0"/>
                <a:cs typeface="Arial" panose="020B0604020202020204" pitchFamily="34" charset="0"/>
              </a:rPr>
              <a:t>should</a:t>
            </a:r>
            <a:r>
              <a:rPr lang="sv-SE" sz="1400" dirty="0">
                <a:latin typeface="Arial" panose="020B0604020202020204" pitchFamily="34" charset="0"/>
                <a:cs typeface="Arial" panose="020B0604020202020204" pitchFamily="34" charset="0"/>
              </a:rPr>
              <a:t> be </a:t>
            </a:r>
            <a:r>
              <a:rPr lang="sv-SE" sz="1400" dirty="0" err="1">
                <a:latin typeface="Arial" panose="020B0604020202020204" pitchFamily="34" charset="0"/>
                <a:cs typeface="Arial" panose="020B0604020202020204" pitchFamily="34" charset="0"/>
              </a:rPr>
              <a:t>studied</a:t>
            </a:r>
            <a:r>
              <a:rPr lang="sv-SE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v-SE" sz="1400" dirty="0" err="1">
                <a:latin typeface="Arial" panose="020B0604020202020204" pitchFamily="34" charset="0"/>
                <a:cs typeface="Arial" panose="020B0604020202020204" pitchFamily="34" charset="0"/>
              </a:rPr>
              <a:t>instead</a:t>
            </a:r>
            <a:r>
              <a:rPr lang="sv-SE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v-SE" sz="1400" dirty="0" err="1"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sv-SE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v-SE" sz="1400" dirty="0" err="1">
                <a:latin typeface="Arial" panose="020B0604020202020204" pitchFamily="34" charset="0"/>
                <a:cs typeface="Arial" panose="020B0604020202020204" pitchFamily="34" charset="0"/>
              </a:rPr>
              <a:t>solely</a:t>
            </a:r>
            <a:r>
              <a:rPr lang="sv-SE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v-SE" sz="1400" dirty="0" err="1">
                <a:latin typeface="Arial" panose="020B0604020202020204" pitchFamily="34" charset="0"/>
                <a:cs typeface="Arial" panose="020B0604020202020204" pitchFamily="34" charset="0"/>
              </a:rPr>
              <a:t>solubility</a:t>
            </a:r>
            <a:endParaRPr lang="sv-SE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lnSpc>
                <a:spcPct val="200000"/>
              </a:lnSpc>
            </a:pPr>
            <a:endParaRPr lang="sv-SE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lnSpc>
                <a:spcPct val="200000"/>
              </a:lnSpc>
            </a:pPr>
            <a:endParaRPr lang="sv-SE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lnSpc>
                <a:spcPct val="200000"/>
              </a:lnSpc>
            </a:pPr>
            <a:endParaRPr lang="sv-SE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990097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D67097-2D7A-B78C-9E89-8BB5C6308D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05110F8A-B387-FCA7-CD3E-E5437BE5C016}"/>
              </a:ext>
            </a:extLst>
          </p:cNvPr>
          <p:cNvSpPr/>
          <p:nvPr/>
        </p:nvSpPr>
        <p:spPr>
          <a:xfrm>
            <a:off x="9981230" y="0"/>
            <a:ext cx="2210770" cy="2463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AFB7B8E-B40C-6FF7-FBAA-1EA32952F038}"/>
              </a:ext>
            </a:extLst>
          </p:cNvPr>
          <p:cNvSpPr/>
          <p:nvPr/>
        </p:nvSpPr>
        <p:spPr>
          <a:xfrm>
            <a:off x="10625667" y="5376333"/>
            <a:ext cx="1236133" cy="115146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75FBD876-93E3-CBDD-FA7F-2AB7962B13B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8015" y="297166"/>
            <a:ext cx="8791451" cy="645772"/>
          </a:xfrm>
        </p:spPr>
        <p:txBody>
          <a:bodyPr anchor="ctr">
            <a:noAutofit/>
          </a:bodyPr>
          <a:lstStyle/>
          <a:p>
            <a:pPr algn="l"/>
            <a:r>
              <a:rPr lang="en-GB" sz="2400" b="1" dirty="0">
                <a:solidFill>
                  <a:srgbClr val="3E8163">
                    <a:alpha val="70000"/>
                  </a:srgbClr>
                </a:solidFill>
              </a:rPr>
              <a:t>PROTAC colloids in formulation studies 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B93110FE-BEBD-3AB2-B2DC-51CB64D90FD0}"/>
              </a:ext>
            </a:extLst>
          </p:cNvPr>
          <p:cNvCxnSpPr/>
          <p:nvPr/>
        </p:nvCxnSpPr>
        <p:spPr>
          <a:xfrm>
            <a:off x="71021" y="993740"/>
            <a:ext cx="7998781" cy="0"/>
          </a:xfrm>
          <a:prstGeom prst="line">
            <a:avLst/>
          </a:prstGeom>
          <a:ln w="12700">
            <a:solidFill>
              <a:srgbClr val="3E816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>
            <a:extLst>
              <a:ext uri="{FF2B5EF4-FFF2-40B4-BE49-F238E27FC236}">
                <a16:creationId xmlns:a16="http://schemas.microsoft.com/office/drawing/2014/main" id="{0F2E3F18-8E6D-E6B8-60F1-38D73451D325}"/>
              </a:ext>
            </a:extLst>
          </p:cNvPr>
          <p:cNvSpPr txBox="1"/>
          <p:nvPr/>
        </p:nvSpPr>
        <p:spPr>
          <a:xfrm>
            <a:off x="11403304" y="6403518"/>
            <a:ext cx="55050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1600" dirty="0">
                <a:solidFill>
                  <a:schemeClr val="accent4"/>
                </a:solidFill>
              </a:rPr>
              <a:t>20</a:t>
            </a:r>
            <a:endParaRPr lang="en-US" sz="1600" dirty="0">
              <a:solidFill>
                <a:schemeClr val="accent4"/>
              </a:solidFill>
            </a:endParaRP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068245D9-5602-61BF-8D9A-BC7ABD27EC6C}"/>
              </a:ext>
            </a:extLst>
          </p:cNvPr>
          <p:cNvSpPr/>
          <p:nvPr/>
        </p:nvSpPr>
        <p:spPr>
          <a:xfrm>
            <a:off x="1007811" y="1983289"/>
            <a:ext cx="3005667" cy="3574059"/>
          </a:xfrm>
          <a:prstGeom prst="roundRect">
            <a:avLst/>
          </a:prstGeom>
          <a:solidFill>
            <a:srgbClr val="F8F8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: Rounded Corners 27">
            <a:extLst>
              <a:ext uri="{FF2B5EF4-FFF2-40B4-BE49-F238E27FC236}">
                <a16:creationId xmlns:a16="http://schemas.microsoft.com/office/drawing/2014/main" id="{CE0CAACE-2B30-C495-4A03-AA4D4D14B72D}"/>
              </a:ext>
            </a:extLst>
          </p:cNvPr>
          <p:cNvSpPr/>
          <p:nvPr/>
        </p:nvSpPr>
        <p:spPr>
          <a:xfrm>
            <a:off x="4549537" y="1983288"/>
            <a:ext cx="3005667" cy="3574055"/>
          </a:xfrm>
          <a:prstGeom prst="roundRect">
            <a:avLst/>
          </a:prstGeom>
          <a:solidFill>
            <a:srgbClr val="F8F8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9" name="Graphic 28" descr="Gauge with solid fill">
            <a:extLst>
              <a:ext uri="{FF2B5EF4-FFF2-40B4-BE49-F238E27FC236}">
                <a16:creationId xmlns:a16="http://schemas.microsoft.com/office/drawing/2014/main" id="{39412555-C578-88CA-7554-9645ECD51E8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72344" y="1983288"/>
            <a:ext cx="648267" cy="648267"/>
          </a:xfrm>
          <a:prstGeom prst="rect">
            <a:avLst/>
          </a:prstGeom>
        </p:spPr>
      </p:pic>
      <p:sp>
        <p:nvSpPr>
          <p:cNvPr id="36" name="Title 2">
            <a:extLst>
              <a:ext uri="{FF2B5EF4-FFF2-40B4-BE49-F238E27FC236}">
                <a16:creationId xmlns:a16="http://schemas.microsoft.com/office/drawing/2014/main" id="{45BF0D26-A903-323E-F51A-C85C7329FD10}"/>
              </a:ext>
            </a:extLst>
          </p:cNvPr>
          <p:cNvSpPr txBox="1">
            <a:spLocks/>
          </p:cNvSpPr>
          <p:nvPr/>
        </p:nvSpPr>
        <p:spPr>
          <a:xfrm>
            <a:off x="1902505" y="2089598"/>
            <a:ext cx="2442747" cy="52036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800" kern="1200" spc="300">
                <a:solidFill>
                  <a:schemeClr val="tx2">
                    <a:alpha val="7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GB" sz="1600" b="1" spc="0" dirty="0">
                <a:solidFill>
                  <a:srgbClr val="3E8163">
                    <a:alpha val="70000"/>
                  </a:srgbClr>
                </a:solidFill>
              </a:rPr>
              <a:t>Biopharmaceutics</a:t>
            </a:r>
          </a:p>
          <a:p>
            <a:pPr algn="l"/>
            <a:r>
              <a:rPr lang="en-GB" sz="1600" b="1" spc="0" dirty="0">
                <a:solidFill>
                  <a:srgbClr val="3E8163">
                    <a:alpha val="70000"/>
                  </a:srgbClr>
                </a:solidFill>
              </a:rPr>
              <a:t>characterization</a:t>
            </a:r>
          </a:p>
        </p:txBody>
      </p:sp>
      <p:sp>
        <p:nvSpPr>
          <p:cNvPr id="38" name="Title 2">
            <a:extLst>
              <a:ext uri="{FF2B5EF4-FFF2-40B4-BE49-F238E27FC236}">
                <a16:creationId xmlns:a16="http://schemas.microsoft.com/office/drawing/2014/main" id="{E48982A9-932C-99B1-F2B2-138A83B20C5C}"/>
              </a:ext>
            </a:extLst>
          </p:cNvPr>
          <p:cNvSpPr txBox="1">
            <a:spLocks/>
          </p:cNvSpPr>
          <p:nvPr/>
        </p:nvSpPr>
        <p:spPr>
          <a:xfrm>
            <a:off x="5454692" y="2117425"/>
            <a:ext cx="2442747" cy="54195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800" kern="1200" spc="300">
                <a:solidFill>
                  <a:schemeClr val="tx2">
                    <a:alpha val="7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GB" sz="1600" b="1" spc="0" dirty="0">
                <a:solidFill>
                  <a:srgbClr val="3E8163">
                    <a:alpha val="70000"/>
                  </a:srgbClr>
                </a:solidFill>
              </a:rPr>
              <a:t>PROTAC colloidal dynamics</a:t>
            </a:r>
          </a:p>
        </p:txBody>
      </p:sp>
      <p:sp>
        <p:nvSpPr>
          <p:cNvPr id="40" name="Title 2">
            <a:extLst>
              <a:ext uri="{FF2B5EF4-FFF2-40B4-BE49-F238E27FC236}">
                <a16:creationId xmlns:a16="http://schemas.microsoft.com/office/drawing/2014/main" id="{6F1DC9EA-E76A-F639-9CC8-B52110B1F66D}"/>
              </a:ext>
            </a:extLst>
          </p:cNvPr>
          <p:cNvSpPr txBox="1">
            <a:spLocks/>
          </p:cNvSpPr>
          <p:nvPr/>
        </p:nvSpPr>
        <p:spPr>
          <a:xfrm>
            <a:off x="1151183" y="2861444"/>
            <a:ext cx="2767622" cy="269590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800" kern="1200" spc="300">
                <a:solidFill>
                  <a:schemeClr val="tx2">
                    <a:alpha val="7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en-GB" sz="1400" b="1" spc="0" dirty="0">
                <a:solidFill>
                  <a:schemeClr val="tx1">
                    <a:alpha val="70000"/>
                  </a:schemeClr>
                </a:solidFill>
              </a:rPr>
              <a:t>Biopharmaceutics toolbox for PROTACs</a:t>
            </a:r>
          </a:p>
          <a:p>
            <a:pPr algn="l">
              <a:lnSpc>
                <a:spcPct val="150000"/>
              </a:lnSpc>
            </a:pPr>
            <a:r>
              <a:rPr lang="en-GB" sz="1200" i="1" spc="0" dirty="0">
                <a:solidFill>
                  <a:schemeClr val="tx1">
                    <a:alpha val="70000"/>
                  </a:schemeClr>
                </a:solidFill>
              </a:rPr>
              <a:t>in vivo </a:t>
            </a:r>
            <a:r>
              <a:rPr lang="en-GB" sz="1200" spc="0" dirty="0">
                <a:solidFill>
                  <a:schemeClr val="tx1">
                    <a:alpha val="70000"/>
                  </a:schemeClr>
                </a:solidFill>
              </a:rPr>
              <a:t>and </a:t>
            </a:r>
            <a:r>
              <a:rPr lang="en-GB" sz="1200" i="1" spc="0" dirty="0">
                <a:solidFill>
                  <a:schemeClr val="tx1">
                    <a:alpha val="70000"/>
                  </a:schemeClr>
                </a:solidFill>
              </a:rPr>
              <a:t>in vitro </a:t>
            </a:r>
            <a:r>
              <a:rPr lang="en-GB" sz="1200" spc="0" dirty="0">
                <a:solidFill>
                  <a:schemeClr val="tx1">
                    <a:alpha val="70000"/>
                  </a:schemeClr>
                </a:solidFill>
              </a:rPr>
              <a:t>assays</a:t>
            </a:r>
          </a:p>
          <a:p>
            <a:pPr algn="l">
              <a:lnSpc>
                <a:spcPct val="150000"/>
              </a:lnSpc>
            </a:pPr>
            <a:endParaRPr lang="en-GB" sz="1400" b="1" spc="0" dirty="0">
              <a:solidFill>
                <a:schemeClr val="tx1">
                  <a:alpha val="70000"/>
                </a:schemeClr>
              </a:solidFill>
            </a:endParaRPr>
          </a:p>
          <a:p>
            <a:pPr algn="l">
              <a:lnSpc>
                <a:spcPct val="150000"/>
              </a:lnSpc>
            </a:pPr>
            <a:r>
              <a:rPr lang="en-GB" sz="1400" b="1" spc="0" dirty="0">
                <a:solidFill>
                  <a:schemeClr val="tx1">
                    <a:alpha val="70000"/>
                  </a:schemeClr>
                </a:solidFill>
              </a:rPr>
              <a:t>Comprehensive PROTAC characterization</a:t>
            </a:r>
          </a:p>
          <a:p>
            <a:pPr algn="l">
              <a:lnSpc>
                <a:spcPct val="150000"/>
              </a:lnSpc>
            </a:pPr>
            <a:r>
              <a:rPr lang="en-GB" sz="1200" spc="0" dirty="0">
                <a:solidFill>
                  <a:schemeClr val="tx1">
                    <a:alpha val="70000"/>
                  </a:schemeClr>
                </a:solidFill>
              </a:rPr>
              <a:t>Identifying absorption-limiting processes at clinically relevant doses</a:t>
            </a:r>
          </a:p>
          <a:p>
            <a:pPr algn="l">
              <a:lnSpc>
                <a:spcPct val="150000"/>
              </a:lnSpc>
            </a:pPr>
            <a:endParaRPr lang="en-GB" sz="1100" spc="0" dirty="0">
              <a:solidFill>
                <a:schemeClr val="tx1">
                  <a:alpha val="70000"/>
                </a:schemeClr>
              </a:solidFill>
            </a:endParaRPr>
          </a:p>
        </p:txBody>
      </p:sp>
      <p:sp>
        <p:nvSpPr>
          <p:cNvPr id="41" name="Title 2">
            <a:extLst>
              <a:ext uri="{FF2B5EF4-FFF2-40B4-BE49-F238E27FC236}">
                <a16:creationId xmlns:a16="http://schemas.microsoft.com/office/drawing/2014/main" id="{939B6C04-4672-064E-9398-1C40E39E37F4}"/>
              </a:ext>
            </a:extLst>
          </p:cNvPr>
          <p:cNvSpPr txBox="1">
            <a:spLocks/>
          </p:cNvSpPr>
          <p:nvPr/>
        </p:nvSpPr>
        <p:spPr>
          <a:xfrm>
            <a:off x="4668559" y="2861444"/>
            <a:ext cx="2767622" cy="192905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800" kern="1200" spc="300">
                <a:solidFill>
                  <a:schemeClr val="tx2">
                    <a:alpha val="7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en-GB" sz="1400" b="1" spc="0" dirty="0">
                <a:solidFill>
                  <a:schemeClr val="tx1">
                    <a:alpha val="70000"/>
                  </a:schemeClr>
                </a:solidFill>
              </a:rPr>
              <a:t>Mechanistic investigations of PROTAC luminal colloids</a:t>
            </a:r>
          </a:p>
          <a:p>
            <a:pPr algn="l">
              <a:lnSpc>
                <a:spcPct val="150000"/>
              </a:lnSpc>
            </a:pPr>
            <a:r>
              <a:rPr lang="en-GB" sz="1100" i="1" spc="0" dirty="0">
                <a:solidFill>
                  <a:schemeClr val="tx1">
                    <a:alpha val="70000"/>
                  </a:schemeClr>
                </a:solidFill>
              </a:rPr>
              <a:t>in vitro </a:t>
            </a:r>
            <a:r>
              <a:rPr lang="en-GB" sz="1100" spc="0" dirty="0">
                <a:solidFill>
                  <a:schemeClr val="tx1">
                    <a:alpha val="70000"/>
                  </a:schemeClr>
                </a:solidFill>
              </a:rPr>
              <a:t>physicochemical characterization</a:t>
            </a:r>
          </a:p>
          <a:p>
            <a:pPr algn="l">
              <a:lnSpc>
                <a:spcPct val="150000"/>
              </a:lnSpc>
            </a:pPr>
            <a:r>
              <a:rPr lang="en-GB" sz="1100" spc="0" dirty="0">
                <a:solidFill>
                  <a:schemeClr val="tx1">
                    <a:alpha val="70000"/>
                  </a:schemeClr>
                </a:solidFill>
              </a:rPr>
              <a:t>of luminal colloids</a:t>
            </a:r>
          </a:p>
          <a:p>
            <a:pPr algn="l">
              <a:lnSpc>
                <a:spcPct val="150000"/>
              </a:lnSpc>
            </a:pPr>
            <a:endParaRPr lang="en-GB" sz="1100" spc="0" dirty="0">
              <a:solidFill>
                <a:schemeClr val="tx1">
                  <a:alpha val="70000"/>
                </a:schemeClr>
              </a:solidFill>
            </a:endParaRPr>
          </a:p>
          <a:p>
            <a:pPr algn="l">
              <a:lnSpc>
                <a:spcPct val="150000"/>
              </a:lnSpc>
            </a:pPr>
            <a:r>
              <a:rPr lang="en-GB" sz="1100" i="1" spc="0" dirty="0">
                <a:solidFill>
                  <a:schemeClr val="tx1">
                    <a:alpha val="70000"/>
                  </a:schemeClr>
                </a:solidFill>
              </a:rPr>
              <a:t>in vivo </a:t>
            </a:r>
            <a:r>
              <a:rPr lang="en-GB" sz="1100" spc="0" dirty="0">
                <a:solidFill>
                  <a:schemeClr val="tx1">
                    <a:alpha val="70000"/>
                  </a:schemeClr>
                </a:solidFill>
              </a:rPr>
              <a:t>effects of luminal colloids on PROTAC intestinal absorption</a:t>
            </a:r>
          </a:p>
        </p:txBody>
      </p:sp>
      <p:sp>
        <p:nvSpPr>
          <p:cNvPr id="9" name="Title 2">
            <a:extLst>
              <a:ext uri="{FF2B5EF4-FFF2-40B4-BE49-F238E27FC236}">
                <a16:creationId xmlns:a16="http://schemas.microsoft.com/office/drawing/2014/main" id="{A2B9EF33-BDBC-9ADB-F46A-9C86E2A92A55}"/>
              </a:ext>
            </a:extLst>
          </p:cNvPr>
          <p:cNvSpPr txBox="1">
            <a:spLocks/>
          </p:cNvSpPr>
          <p:nvPr/>
        </p:nvSpPr>
        <p:spPr>
          <a:xfrm>
            <a:off x="8426996" y="3024589"/>
            <a:ext cx="2767622" cy="174716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800" kern="1200" spc="300">
                <a:solidFill>
                  <a:schemeClr val="tx2">
                    <a:alpha val="7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endParaRPr lang="en-GB" sz="1100" spc="0" dirty="0">
              <a:solidFill>
                <a:schemeClr val="tx1">
                  <a:alpha val="70000"/>
                </a:schemeClr>
              </a:solidFill>
            </a:endParaRPr>
          </a:p>
        </p:txBody>
      </p:sp>
      <p:pic>
        <p:nvPicPr>
          <p:cNvPr id="22" name="Picture 21" descr="Image">
            <a:extLst>
              <a:ext uri="{FF2B5EF4-FFF2-40B4-BE49-F238E27FC236}">
                <a16:creationId xmlns:a16="http://schemas.microsoft.com/office/drawing/2014/main" id="{F75396BA-D7DC-6EB1-D43C-632980BA5A5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88160" y="2143855"/>
            <a:ext cx="581135" cy="436281"/>
          </a:xfrm>
          <a:prstGeom prst="rect">
            <a:avLst/>
          </a:prstGeom>
        </p:spPr>
      </p:pic>
      <p:sp>
        <p:nvSpPr>
          <p:cNvPr id="31" name="Rectangle: Rounded Corners 30">
            <a:extLst>
              <a:ext uri="{FF2B5EF4-FFF2-40B4-BE49-F238E27FC236}">
                <a16:creationId xmlns:a16="http://schemas.microsoft.com/office/drawing/2014/main" id="{BE4A87E9-D6F0-5580-32C7-29BE4D22F3E8}"/>
              </a:ext>
            </a:extLst>
          </p:cNvPr>
          <p:cNvSpPr/>
          <p:nvPr/>
        </p:nvSpPr>
        <p:spPr>
          <a:xfrm>
            <a:off x="8091263" y="2038941"/>
            <a:ext cx="3005667" cy="3574055"/>
          </a:xfrm>
          <a:prstGeom prst="roundRect">
            <a:avLst/>
          </a:prstGeom>
          <a:solidFill>
            <a:srgbClr val="F8F8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Title 2">
            <a:extLst>
              <a:ext uri="{FF2B5EF4-FFF2-40B4-BE49-F238E27FC236}">
                <a16:creationId xmlns:a16="http://schemas.microsoft.com/office/drawing/2014/main" id="{084AB8CD-19CC-887C-C5DD-0606679329D3}"/>
              </a:ext>
            </a:extLst>
          </p:cNvPr>
          <p:cNvSpPr txBox="1">
            <a:spLocks/>
          </p:cNvSpPr>
          <p:nvPr/>
        </p:nvSpPr>
        <p:spPr>
          <a:xfrm>
            <a:off x="8996418" y="2144707"/>
            <a:ext cx="2442747" cy="54195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800" kern="1200" spc="300">
                <a:solidFill>
                  <a:schemeClr val="tx2">
                    <a:alpha val="7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GB" sz="1600" b="1" spc="0" dirty="0">
                <a:solidFill>
                  <a:srgbClr val="3E8163">
                    <a:alpha val="70000"/>
                  </a:srgbClr>
                </a:solidFill>
              </a:rPr>
              <a:t>Formulation development</a:t>
            </a:r>
          </a:p>
        </p:txBody>
      </p:sp>
      <p:sp>
        <p:nvSpPr>
          <p:cNvPr id="37" name="Title 2">
            <a:extLst>
              <a:ext uri="{FF2B5EF4-FFF2-40B4-BE49-F238E27FC236}">
                <a16:creationId xmlns:a16="http://schemas.microsoft.com/office/drawing/2014/main" id="{113E7F91-CC99-3355-D971-E20597CA9794}"/>
              </a:ext>
            </a:extLst>
          </p:cNvPr>
          <p:cNvSpPr txBox="1">
            <a:spLocks/>
          </p:cNvSpPr>
          <p:nvPr/>
        </p:nvSpPr>
        <p:spPr>
          <a:xfrm>
            <a:off x="8185936" y="2881117"/>
            <a:ext cx="2767622" cy="162162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800" kern="1200" spc="300">
                <a:solidFill>
                  <a:schemeClr val="tx2">
                    <a:alpha val="7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en-GB" sz="1400" b="1" spc="0" dirty="0">
                <a:solidFill>
                  <a:schemeClr val="tx1">
                    <a:alpha val="70000"/>
                  </a:schemeClr>
                </a:solidFill>
              </a:rPr>
              <a:t>Implications for formulation design </a:t>
            </a:r>
          </a:p>
          <a:p>
            <a:pPr algn="l">
              <a:lnSpc>
                <a:spcPct val="150000"/>
              </a:lnSpc>
            </a:pPr>
            <a:r>
              <a:rPr lang="en-GB" sz="1100" spc="0" dirty="0">
                <a:solidFill>
                  <a:schemeClr val="tx1">
                    <a:alpha val="70000"/>
                  </a:schemeClr>
                </a:solidFill>
              </a:rPr>
              <a:t>Case study – How Permeation Enhancers (PEs) boost intestinal absorption</a:t>
            </a:r>
          </a:p>
          <a:p>
            <a:pPr algn="l">
              <a:lnSpc>
                <a:spcPct val="150000"/>
              </a:lnSpc>
            </a:pPr>
            <a:endParaRPr lang="en-GB" sz="1100" spc="0" dirty="0">
              <a:solidFill>
                <a:schemeClr val="tx1">
                  <a:alpha val="70000"/>
                </a:schemeClr>
              </a:solidFill>
            </a:endParaRPr>
          </a:p>
        </p:txBody>
      </p:sp>
      <p:pic>
        <p:nvPicPr>
          <p:cNvPr id="42" name="Picture 59" descr="Pill - Free medical icons">
            <a:extLst>
              <a:ext uri="{FF2B5EF4-FFF2-40B4-BE49-F238E27FC236}">
                <a16:creationId xmlns:a16="http://schemas.microsoft.com/office/drawing/2014/main" id="{1DA3789D-32C9-8A82-A3C0-CE64E0D794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duotone>
              <a:prstClr val="black"/>
              <a:srgbClr val="3E8163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9400" y="2171985"/>
            <a:ext cx="487399" cy="4873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0B06AA3D-08B3-7B57-0D2F-2200E687F502}"/>
              </a:ext>
            </a:extLst>
          </p:cNvPr>
          <p:cNvSpPr/>
          <p:nvPr/>
        </p:nvSpPr>
        <p:spPr>
          <a:xfrm>
            <a:off x="488015" y="1568669"/>
            <a:ext cx="3719287" cy="4295588"/>
          </a:xfrm>
          <a:prstGeom prst="rect">
            <a:avLst/>
          </a:prstGeom>
          <a:solidFill>
            <a:schemeClr val="bg1">
              <a:alpha val="41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E3AA3CA-92D1-5CBD-C17E-C5D51B109E2A}"/>
              </a:ext>
            </a:extLst>
          </p:cNvPr>
          <p:cNvSpPr/>
          <p:nvPr/>
        </p:nvSpPr>
        <p:spPr>
          <a:xfrm>
            <a:off x="4222357" y="1850552"/>
            <a:ext cx="3719287" cy="4295588"/>
          </a:xfrm>
          <a:prstGeom prst="rect">
            <a:avLst/>
          </a:prstGeom>
          <a:solidFill>
            <a:schemeClr val="bg1">
              <a:alpha val="41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137100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9A2F0A-25B0-952F-AC08-EB721E6718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004EDCF6-95B0-A33E-626A-D18290BA53DE}"/>
              </a:ext>
            </a:extLst>
          </p:cNvPr>
          <p:cNvSpPr/>
          <p:nvPr/>
        </p:nvSpPr>
        <p:spPr>
          <a:xfrm>
            <a:off x="10769600" y="5528733"/>
            <a:ext cx="992516" cy="863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8DC66AF-6BC8-ACAB-B53A-82A99749E035}"/>
              </a:ext>
            </a:extLst>
          </p:cNvPr>
          <p:cNvSpPr/>
          <p:nvPr/>
        </p:nvSpPr>
        <p:spPr>
          <a:xfrm>
            <a:off x="429884" y="386350"/>
            <a:ext cx="10879666" cy="1296129"/>
          </a:xfrm>
          <a:prstGeom prst="rect">
            <a:avLst/>
          </a:prstGeom>
          <a:solidFill>
            <a:srgbClr val="F2F2F2">
              <a:alpha val="2196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03C6CF8-0D78-6CB2-2A7A-238438B5471F}"/>
              </a:ext>
            </a:extLst>
          </p:cNvPr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3E8163">
              <a:alpha val="76863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 b="1" dirty="0">
              <a:solidFill>
                <a:schemeClr val="bg1"/>
              </a:solidFill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C9258D8B-D22A-C56D-8B4D-65B865A860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95402" y="2559528"/>
            <a:ext cx="8401196" cy="1579084"/>
          </a:xfrm>
        </p:spPr>
        <p:txBody>
          <a:bodyPr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b="1" dirty="0">
                <a:solidFill>
                  <a:schemeClr val="bg1"/>
                </a:solidFill>
              </a:rPr>
              <a:t>Case Study</a:t>
            </a:r>
            <a:br>
              <a:rPr lang="en-US" b="1" dirty="0">
                <a:solidFill>
                  <a:schemeClr val="bg1"/>
                </a:solidFill>
              </a:rPr>
            </a:br>
            <a:br>
              <a:rPr lang="en-US" b="1" dirty="0">
                <a:solidFill>
                  <a:schemeClr val="bg1"/>
                </a:solidFill>
              </a:rPr>
            </a:br>
            <a:r>
              <a:rPr lang="en-US" b="1" dirty="0">
                <a:solidFill>
                  <a:schemeClr val="bg1"/>
                </a:solidFill>
              </a:rPr>
              <a:t>Permeation Enhancers (PE) boost absorption through colloidal dynamics</a:t>
            </a: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2C95A82-0F48-F9DC-EEA5-17AEC0200D88}"/>
              </a:ext>
            </a:extLst>
          </p:cNvPr>
          <p:cNvSpPr/>
          <p:nvPr/>
        </p:nvSpPr>
        <p:spPr>
          <a:xfrm>
            <a:off x="1895402" y="2328862"/>
            <a:ext cx="8467798" cy="2200274"/>
          </a:xfrm>
          <a:prstGeom prst="rect">
            <a:avLst/>
          </a:prstGeom>
          <a:solidFill>
            <a:srgbClr val="F2F2F2">
              <a:alpha val="2196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60703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0B1510-0613-BD2D-0FFE-2A3FAC1C63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angle 30">
            <a:extLst>
              <a:ext uri="{FF2B5EF4-FFF2-40B4-BE49-F238E27FC236}">
                <a16:creationId xmlns:a16="http://schemas.microsoft.com/office/drawing/2014/main" id="{6E5A0C60-D9A5-BD25-6FB5-7BA86D5A1D33}"/>
              </a:ext>
            </a:extLst>
          </p:cNvPr>
          <p:cNvSpPr/>
          <p:nvPr/>
        </p:nvSpPr>
        <p:spPr>
          <a:xfrm>
            <a:off x="10563225" y="5482995"/>
            <a:ext cx="1323975" cy="102258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EA16D9F2-95AD-EF84-718C-DDC6E54CB096}"/>
              </a:ext>
            </a:extLst>
          </p:cNvPr>
          <p:cNvSpPr/>
          <p:nvPr/>
        </p:nvSpPr>
        <p:spPr>
          <a:xfrm>
            <a:off x="9984266" y="0"/>
            <a:ext cx="2210770" cy="2463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BDF22FF6-89F4-A52F-D5F8-2CEB35983C0C}"/>
              </a:ext>
            </a:extLst>
          </p:cNvPr>
          <p:cNvSpPr txBox="1">
            <a:spLocks/>
          </p:cNvSpPr>
          <p:nvPr/>
        </p:nvSpPr>
        <p:spPr>
          <a:xfrm>
            <a:off x="5731969" y="1785937"/>
            <a:ext cx="4613056" cy="40846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700" kern="1200">
                <a:solidFill>
                  <a:schemeClr val="tx1">
                    <a:alpha val="7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rgbClr val="81818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rgbClr val="81818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81818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81818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400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C86200DA-D733-B764-9362-B114DD4F6AE9}"/>
              </a:ext>
            </a:extLst>
          </p:cNvPr>
          <p:cNvSpPr txBox="1">
            <a:spLocks/>
          </p:cNvSpPr>
          <p:nvPr/>
        </p:nvSpPr>
        <p:spPr>
          <a:xfrm>
            <a:off x="5849414" y="1785937"/>
            <a:ext cx="5715058" cy="41954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700" kern="1200">
                <a:solidFill>
                  <a:schemeClr val="tx1">
                    <a:alpha val="7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rgbClr val="81818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rgbClr val="81818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81818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81818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sz="1600" dirty="0">
              <a:solidFill>
                <a:srgbClr val="000000"/>
              </a:solidFill>
            </a:endParaRPr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6CCE4B70-DB6C-861D-B169-AE228ABABB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12718" y="2503486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48C91001-1C1E-4134-E6D6-7E9907742A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969818" y="71755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5" name="Title 2">
            <a:extLst>
              <a:ext uri="{FF2B5EF4-FFF2-40B4-BE49-F238E27FC236}">
                <a16:creationId xmlns:a16="http://schemas.microsoft.com/office/drawing/2014/main" id="{2BE62D06-B56E-E20A-CDF7-31781C4EF829}"/>
              </a:ext>
            </a:extLst>
          </p:cNvPr>
          <p:cNvSpPr txBox="1">
            <a:spLocks/>
          </p:cNvSpPr>
          <p:nvPr/>
        </p:nvSpPr>
        <p:spPr>
          <a:xfrm>
            <a:off x="563835" y="118872"/>
            <a:ext cx="8789715" cy="860998"/>
          </a:xfrm>
          <a:prstGeom prst="rect">
            <a:avLst/>
          </a:prstGeom>
        </p:spPr>
        <p:txBody>
          <a:bodyPr vert="horz" lIns="91440" tIns="45720" rIns="91440" bIns="45720" rtlCol="0" anchor="b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kern="1200" spc="300">
                <a:solidFill>
                  <a:schemeClr val="tx2">
                    <a:alpha val="7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10000"/>
              </a:lnSpc>
            </a:pPr>
            <a:r>
              <a:rPr lang="en-GB" b="1" i="1" dirty="0">
                <a:solidFill>
                  <a:srgbClr val="3E7A63">
                    <a:alpha val="70000"/>
                  </a:srgbClr>
                </a:solidFill>
              </a:rPr>
              <a:t>In vivo </a:t>
            </a:r>
            <a:r>
              <a:rPr lang="en-GB" b="1" dirty="0">
                <a:solidFill>
                  <a:srgbClr val="3E7A63">
                    <a:alpha val="70000"/>
                  </a:srgbClr>
                </a:solidFill>
              </a:rPr>
              <a:t>effect of PEs on intestinal absorption of ARV-471</a:t>
            </a: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951BD7D0-B267-9618-D3ED-D4AF3ED096E5}"/>
              </a:ext>
            </a:extLst>
          </p:cNvPr>
          <p:cNvCxnSpPr/>
          <p:nvPr/>
        </p:nvCxnSpPr>
        <p:spPr>
          <a:xfrm>
            <a:off x="71021" y="993740"/>
            <a:ext cx="7998781" cy="0"/>
          </a:xfrm>
          <a:prstGeom prst="line">
            <a:avLst/>
          </a:prstGeom>
          <a:ln w="19050">
            <a:solidFill>
              <a:srgbClr val="3E816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angle 77">
            <a:extLst>
              <a:ext uri="{FF2B5EF4-FFF2-40B4-BE49-F238E27FC236}">
                <a16:creationId xmlns:a16="http://schemas.microsoft.com/office/drawing/2014/main" id="{09932CDF-99A8-92B1-22E8-8FA362545B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8520" y="2821914"/>
            <a:ext cx="12982129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7" name="Object 6">
            <a:extLst>
              <a:ext uri="{FF2B5EF4-FFF2-40B4-BE49-F238E27FC236}">
                <a16:creationId xmlns:a16="http://schemas.microsoft.com/office/drawing/2014/main" id="{DF16724E-15C0-375E-963A-516D9FBF74D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72465470"/>
              </p:ext>
            </p:extLst>
          </p:nvPr>
        </p:nvGraphicFramePr>
        <p:xfrm>
          <a:off x="364584" y="1671905"/>
          <a:ext cx="5845571" cy="29518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rism 10" r:id="rId2" imgW="6837897" imgH="3451716" progId="Prism10.Document">
                  <p:embed/>
                </p:oleObj>
              </mc:Choice>
              <mc:Fallback>
                <p:oleObj name="Prism 10" r:id="rId2" imgW="6837897" imgH="3451716" progId="Prism10.Document">
                  <p:embed/>
                  <p:pic>
                    <p:nvPicPr>
                      <p:cNvPr id="7" name="Object 6">
                        <a:extLst>
                          <a:ext uri="{FF2B5EF4-FFF2-40B4-BE49-F238E27FC236}">
                            <a16:creationId xmlns:a16="http://schemas.microsoft.com/office/drawing/2014/main" id="{8DCE3242-7B28-4E7D-A1CE-509A6DD89661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4584" y="1671905"/>
                        <a:ext cx="5845571" cy="295182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35" name="TextBox 34">
            <a:extLst>
              <a:ext uri="{FF2B5EF4-FFF2-40B4-BE49-F238E27FC236}">
                <a16:creationId xmlns:a16="http://schemas.microsoft.com/office/drawing/2014/main" id="{16ABA2D1-BB3A-E2CB-F10D-27EDD6204E62}"/>
              </a:ext>
            </a:extLst>
          </p:cNvPr>
          <p:cNvSpPr txBox="1"/>
          <p:nvPr/>
        </p:nvSpPr>
        <p:spPr>
          <a:xfrm>
            <a:off x="11403304" y="6403518"/>
            <a:ext cx="55050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1600" dirty="0">
                <a:solidFill>
                  <a:schemeClr val="accent4"/>
                </a:solidFill>
              </a:rPr>
              <a:t>22</a:t>
            </a:r>
            <a:endParaRPr lang="en-US" sz="1600" dirty="0">
              <a:solidFill>
                <a:schemeClr val="accent4"/>
              </a:solidFill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C77BA756-0FA5-5394-F8BB-A79EFABDDFF8}"/>
              </a:ext>
            </a:extLst>
          </p:cNvPr>
          <p:cNvSpPr txBox="1"/>
          <p:nvPr/>
        </p:nvSpPr>
        <p:spPr>
          <a:xfrm>
            <a:off x="6775842" y="1530512"/>
            <a:ext cx="1954108" cy="4160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sv-SE" sz="1600" b="1" dirty="0" err="1">
                <a:solidFill>
                  <a:srgbClr val="3E7A63"/>
                </a:solidFill>
              </a:rPr>
              <a:t>Key</a:t>
            </a:r>
            <a:r>
              <a:rPr lang="sv-SE" sz="1600" b="1" dirty="0">
                <a:solidFill>
                  <a:srgbClr val="3E7A63"/>
                </a:solidFill>
              </a:rPr>
              <a:t> </a:t>
            </a:r>
            <a:r>
              <a:rPr lang="sv-SE" sz="1600" b="1" dirty="0" err="1">
                <a:solidFill>
                  <a:srgbClr val="3E7A63"/>
                </a:solidFill>
              </a:rPr>
              <a:t>findings</a:t>
            </a:r>
            <a:r>
              <a:rPr lang="sv-SE" sz="1600" b="1" dirty="0">
                <a:solidFill>
                  <a:srgbClr val="3E7A63"/>
                </a:solidFill>
              </a:rPr>
              <a:t>:</a:t>
            </a:r>
            <a:endParaRPr lang="en-US" sz="1400" dirty="0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05481CD6-6DD1-62CB-5212-D9363FED87B8}"/>
              </a:ext>
            </a:extLst>
          </p:cNvPr>
          <p:cNvSpPr txBox="1"/>
          <p:nvPr/>
        </p:nvSpPr>
        <p:spPr>
          <a:xfrm>
            <a:off x="6743701" y="2037245"/>
            <a:ext cx="4820772" cy="18557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sv-SE" sz="1300" dirty="0" err="1">
                <a:latin typeface="Arial" panose="020B0604020202020204" pitchFamily="34" charset="0"/>
                <a:cs typeface="Arial" panose="020B0604020202020204" pitchFamily="34" charset="0"/>
              </a:rPr>
              <a:t>Marked</a:t>
            </a:r>
            <a:r>
              <a:rPr lang="sv-SE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v-SE" sz="1300" dirty="0" err="1"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sv-SE" sz="1300" dirty="0">
                <a:latin typeface="Arial" panose="020B0604020202020204" pitchFamily="34" charset="0"/>
                <a:cs typeface="Arial" panose="020B0604020202020204" pitchFamily="34" charset="0"/>
              </a:rPr>
              <a:t> in </a:t>
            </a:r>
            <a:r>
              <a:rPr lang="sv-SE" sz="1300" b="1" dirty="0">
                <a:latin typeface="Arial" panose="020B0604020202020204" pitchFamily="34" charset="0"/>
                <a:cs typeface="Arial" panose="020B0604020202020204" pitchFamily="34" charset="0"/>
              </a:rPr>
              <a:t>AUC</a:t>
            </a:r>
            <a:r>
              <a:rPr lang="sv-SE" sz="1300" b="1" baseline="-25000" dirty="0">
                <a:latin typeface="Arial" panose="020B0604020202020204" pitchFamily="34" charset="0"/>
                <a:cs typeface="Arial" panose="020B0604020202020204" pitchFamily="34" charset="0"/>
              </a:rPr>
              <a:t>0-4h</a:t>
            </a:r>
            <a:r>
              <a:rPr lang="en-GB" sz="1300" b="1" dirty="0">
                <a:latin typeface="Arial" panose="020B0604020202020204" pitchFamily="34" charset="0"/>
                <a:cs typeface="Arial" panose="020B0604020202020204" pitchFamily="34" charset="0"/>
              </a:rPr>
              <a:t> and Flux</a:t>
            </a:r>
            <a:r>
              <a:rPr lang="en-GB" sz="1300" b="1" baseline="-25000" dirty="0">
                <a:latin typeface="Arial" panose="020B0604020202020204" pitchFamily="34" charset="0"/>
                <a:cs typeface="Arial" panose="020B0604020202020204" pitchFamily="34" charset="0"/>
              </a:rPr>
              <a:t>0-60 min</a:t>
            </a:r>
            <a:r>
              <a:rPr lang="sv-SE" sz="1300" b="1" baseline="-25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v-SE" sz="1300" dirty="0" err="1"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sv-SE" sz="1300" dirty="0">
                <a:latin typeface="Arial" panose="020B0604020202020204" pitchFamily="34" charset="0"/>
                <a:cs typeface="Arial" panose="020B0604020202020204" pitchFamily="34" charset="0"/>
              </a:rPr>
              <a:t> ARV-471 </a:t>
            </a:r>
            <a:r>
              <a:rPr lang="sv-SE" sz="1300" dirty="0" err="1">
                <a:latin typeface="Arial" panose="020B0604020202020204" pitchFamily="34" charset="0"/>
                <a:cs typeface="Arial" panose="020B0604020202020204" pitchFamily="34" charset="0"/>
              </a:rPr>
              <a:t>with</a:t>
            </a:r>
            <a:r>
              <a:rPr lang="sv-SE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v-SE" sz="1300" b="1" dirty="0">
                <a:solidFill>
                  <a:srgbClr val="FFCC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SNAC</a:t>
            </a:r>
            <a:r>
              <a:rPr lang="sv-SE" sz="1300" dirty="0">
                <a:solidFill>
                  <a:srgbClr val="FFCC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v-SE" sz="1300" b="1" dirty="0">
                <a:solidFill>
                  <a:srgbClr val="FFCC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GB" sz="1300" b="1" dirty="0">
                <a:solidFill>
                  <a:srgbClr val="FFCC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↑ </a:t>
            </a:r>
            <a:r>
              <a:rPr lang="sv-SE" sz="1300" b="1" dirty="0">
                <a:solidFill>
                  <a:srgbClr val="FFCC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71% and 67%) </a:t>
            </a:r>
            <a:r>
              <a:rPr lang="sv-SE" sz="1300" dirty="0">
                <a:latin typeface="Arial" panose="020B0604020202020204" pitchFamily="34" charset="0"/>
                <a:cs typeface="Arial" panose="020B0604020202020204" pitchFamily="34" charset="0"/>
              </a:rPr>
              <a:t>and </a:t>
            </a:r>
            <a:r>
              <a:rPr lang="sv-SE" sz="13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LLC</a:t>
            </a:r>
            <a:r>
              <a:rPr lang="sv-SE" sz="13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v-SE" sz="13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GB" sz="13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↑ </a:t>
            </a:r>
            <a:r>
              <a:rPr lang="sv-SE" sz="13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147% and 110%)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sv-SE" sz="1300" b="1" dirty="0" err="1"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sv-SE" sz="1300" b="1" baseline="-25000" dirty="0" err="1">
                <a:latin typeface="Arial" panose="020B0604020202020204" pitchFamily="34" charset="0"/>
                <a:cs typeface="Arial" panose="020B0604020202020204" pitchFamily="34" charset="0"/>
              </a:rPr>
              <a:t>eff</a:t>
            </a:r>
            <a:r>
              <a:rPr lang="sv-SE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v-SE" sz="1300" dirty="0" err="1">
                <a:latin typeface="Arial" panose="020B0604020202020204" pitchFamily="34" charset="0"/>
                <a:cs typeface="Arial" panose="020B0604020202020204" pitchFamily="34" charset="0"/>
              </a:rPr>
              <a:t>enhancement</a:t>
            </a:r>
            <a:r>
              <a:rPr lang="sv-SE" sz="1300" dirty="0">
                <a:latin typeface="Arial" panose="020B0604020202020204" pitchFamily="34" charset="0"/>
                <a:cs typeface="Arial" panose="020B0604020202020204" pitchFamily="34" charset="0"/>
              </a:rPr>
              <a:t> (rat SPIP) </a:t>
            </a:r>
            <a:r>
              <a:rPr lang="sv-SE" sz="1300" dirty="0" err="1"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sv-SE" sz="1300" dirty="0">
                <a:latin typeface="Arial" panose="020B0604020202020204" pitchFamily="34" charset="0"/>
                <a:cs typeface="Arial" panose="020B0604020202020204" pitchFamily="34" charset="0"/>
              </a:rPr>
              <a:t> ARV-471 </a:t>
            </a:r>
            <a:r>
              <a:rPr lang="sv-SE" sz="1300" dirty="0" err="1">
                <a:latin typeface="Arial" panose="020B0604020202020204" pitchFamily="34" charset="0"/>
                <a:cs typeface="Arial" panose="020B0604020202020204" pitchFamily="34" charset="0"/>
              </a:rPr>
              <a:t>through</a:t>
            </a:r>
            <a:r>
              <a:rPr lang="sv-SE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v-SE" sz="1300" b="1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SNAC (+150%) </a:t>
            </a:r>
            <a:r>
              <a:rPr lang="sv-SE" sz="1300" dirty="0"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sv-SE" sz="13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v-SE" sz="13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LLC (+120%)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sv-SE" sz="13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LLC </a:t>
            </a:r>
            <a:r>
              <a:rPr lang="sv-SE" sz="1300" dirty="0">
                <a:latin typeface="Arial" panose="020B0604020202020204" pitchFamily="34" charset="0"/>
                <a:cs typeface="Arial" panose="020B0604020202020204" pitchFamily="34" charset="0"/>
              </a:rPr>
              <a:t>shows </a:t>
            </a:r>
            <a:r>
              <a:rPr lang="sv-SE" sz="1300" dirty="0" err="1">
                <a:latin typeface="Arial" panose="020B0604020202020204" pitchFamily="34" charset="0"/>
                <a:cs typeface="Arial" panose="020B0604020202020204" pitchFamily="34" charset="0"/>
              </a:rPr>
              <a:t>lower</a:t>
            </a:r>
            <a:r>
              <a:rPr lang="sv-SE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v-SE" sz="1300" dirty="0" err="1"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sv-SE" sz="1300" baseline="-25000" dirty="0" err="1">
                <a:latin typeface="Arial" panose="020B0604020202020204" pitchFamily="34" charset="0"/>
                <a:cs typeface="Arial" panose="020B0604020202020204" pitchFamily="34" charset="0"/>
              </a:rPr>
              <a:t>eff</a:t>
            </a:r>
            <a:r>
              <a:rPr lang="sv-SE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v-SE" sz="1300" dirty="0" err="1">
                <a:latin typeface="Arial" panose="020B0604020202020204" pitchFamily="34" charset="0"/>
                <a:cs typeface="Arial" panose="020B0604020202020204" pitchFamily="34" charset="0"/>
              </a:rPr>
              <a:t>enhancing</a:t>
            </a:r>
            <a:r>
              <a:rPr lang="sv-SE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v-SE" sz="1300" dirty="0" err="1">
                <a:latin typeface="Arial" panose="020B0604020202020204" pitchFamily="34" charset="0"/>
                <a:cs typeface="Arial" panose="020B0604020202020204" pitchFamily="34" charset="0"/>
              </a:rPr>
              <a:t>effect</a:t>
            </a:r>
            <a:r>
              <a:rPr lang="sv-SE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v-SE" sz="1300" dirty="0" err="1">
                <a:latin typeface="Arial" panose="020B0604020202020204" pitchFamily="34" charset="0"/>
                <a:cs typeface="Arial" panose="020B0604020202020204" pitchFamily="34" charset="0"/>
              </a:rPr>
              <a:t>but</a:t>
            </a:r>
            <a:r>
              <a:rPr lang="sv-SE" sz="1300" dirty="0">
                <a:latin typeface="Arial" panose="020B0604020202020204" pitchFamily="34" charset="0"/>
                <a:cs typeface="Arial" panose="020B0604020202020204" pitchFamily="34" charset="0"/>
              </a:rPr>
              <a:t> x2 </a:t>
            </a:r>
            <a:r>
              <a:rPr lang="sv-SE" sz="1300" dirty="0" err="1">
                <a:latin typeface="Arial" panose="020B0604020202020204" pitchFamily="34" charset="0"/>
                <a:cs typeface="Arial" panose="020B0604020202020204" pitchFamily="34" charset="0"/>
              </a:rPr>
              <a:t>higher</a:t>
            </a:r>
            <a:r>
              <a:rPr lang="sv-SE" sz="1300" dirty="0">
                <a:latin typeface="Arial" panose="020B0604020202020204" pitchFamily="34" charset="0"/>
                <a:cs typeface="Arial" panose="020B0604020202020204" pitchFamily="34" charset="0"/>
              </a:rPr>
              <a:t> absorption-</a:t>
            </a:r>
            <a:r>
              <a:rPr lang="sv-SE" sz="1300" dirty="0" err="1">
                <a:latin typeface="Arial" panose="020B0604020202020204" pitchFamily="34" charset="0"/>
                <a:cs typeface="Arial" panose="020B0604020202020204" pitchFamily="34" charset="0"/>
              </a:rPr>
              <a:t>enhancing</a:t>
            </a:r>
            <a:r>
              <a:rPr lang="sv-SE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v-SE" sz="1300" dirty="0" err="1">
                <a:latin typeface="Arial" panose="020B0604020202020204" pitchFamily="34" charset="0"/>
                <a:cs typeface="Arial" panose="020B0604020202020204" pitchFamily="34" charset="0"/>
              </a:rPr>
              <a:t>effect</a:t>
            </a:r>
            <a:endParaRPr lang="sv-SE" sz="13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D521BB3B-BDC0-FDEB-8306-AA39F8EC5CF2}"/>
              </a:ext>
            </a:extLst>
          </p:cNvPr>
          <p:cNvSpPr txBox="1"/>
          <p:nvPr/>
        </p:nvSpPr>
        <p:spPr>
          <a:xfrm>
            <a:off x="563835" y="1333277"/>
            <a:ext cx="6094562" cy="3351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GB" sz="1200" b="1" dirty="0"/>
              <a:t>Intraduodenal dosing of ARV-471 with PEs lauroyl-L-carnitine (LLC) &amp; SNAC: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488489BC-90F9-1723-BAFC-27E56C6BD623}"/>
              </a:ext>
            </a:extLst>
          </p:cNvPr>
          <p:cNvSpPr txBox="1"/>
          <p:nvPr/>
        </p:nvSpPr>
        <p:spPr>
          <a:xfrm>
            <a:off x="6210717" y="4170626"/>
            <a:ext cx="6753224" cy="4160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sv-SE" sz="1600" b="1" dirty="0" err="1">
                <a:latin typeface="Arial" panose="020B0604020202020204" pitchFamily="34" charset="0"/>
                <a:cs typeface="Arial" panose="020B0604020202020204" pitchFamily="34" charset="0"/>
              </a:rPr>
              <a:t>How</a:t>
            </a:r>
            <a:r>
              <a:rPr lang="sv-SE" sz="1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v-SE" sz="1600" b="1" dirty="0" err="1">
                <a:latin typeface="Arial" panose="020B0604020202020204" pitchFamily="34" charset="0"/>
                <a:cs typeface="Arial" panose="020B0604020202020204" pitchFamily="34" charset="0"/>
              </a:rPr>
              <a:t>can</a:t>
            </a:r>
            <a:r>
              <a:rPr lang="sv-SE" sz="1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v-SE" sz="1600" b="1" dirty="0" err="1">
                <a:latin typeface="Arial" panose="020B0604020202020204" pitchFamily="34" charset="0"/>
                <a:cs typeface="Arial" panose="020B0604020202020204" pitchFamily="34" charset="0"/>
              </a:rPr>
              <a:t>we</a:t>
            </a:r>
            <a:r>
              <a:rPr lang="sv-SE" sz="1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v-SE" sz="1600" b="1" dirty="0" err="1">
                <a:latin typeface="Arial" panose="020B0604020202020204" pitchFamily="34" charset="0"/>
                <a:cs typeface="Arial" panose="020B0604020202020204" pitchFamily="34" charset="0"/>
              </a:rPr>
              <a:t>explain</a:t>
            </a:r>
            <a:r>
              <a:rPr lang="sv-SE" sz="1600" b="1" dirty="0">
                <a:latin typeface="Arial" panose="020B0604020202020204" pitchFamily="34" charset="0"/>
                <a:cs typeface="Arial" panose="020B0604020202020204" pitchFamily="34" charset="0"/>
              </a:rPr>
              <a:t> the </a:t>
            </a:r>
            <a:r>
              <a:rPr lang="sv-SE" sz="1600" b="1" dirty="0" err="1">
                <a:latin typeface="Arial" panose="020B0604020202020204" pitchFamily="34" charset="0"/>
                <a:cs typeface="Arial" panose="020B0604020202020204" pitchFamily="34" charset="0"/>
              </a:rPr>
              <a:t>additional</a:t>
            </a:r>
            <a:r>
              <a:rPr lang="sv-SE" sz="1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v-SE" sz="1600" b="1" dirty="0" err="1">
                <a:latin typeface="Arial" panose="020B0604020202020204" pitchFamily="34" charset="0"/>
                <a:cs typeface="Arial" panose="020B0604020202020204" pitchFamily="34" charset="0"/>
              </a:rPr>
              <a:t>effect</a:t>
            </a:r>
            <a:r>
              <a:rPr lang="sv-SE" sz="1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v-SE" sz="1600" b="1" dirty="0" err="1"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sv-SE" sz="1600" b="1" dirty="0">
                <a:latin typeface="Arial" panose="020B0604020202020204" pitchFamily="34" charset="0"/>
                <a:cs typeface="Arial" panose="020B0604020202020204" pitchFamily="34" charset="0"/>
              </a:rPr>
              <a:t> LLC?</a:t>
            </a:r>
            <a:endParaRPr lang="en-US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596388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A05980-9A9E-B4C0-C6B2-CEA1FF2ED0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ct 8">
            <a:extLst>
              <a:ext uri="{FF2B5EF4-FFF2-40B4-BE49-F238E27FC236}">
                <a16:creationId xmlns:a16="http://schemas.microsoft.com/office/drawing/2014/main" id="{A8FEEF82-2CDC-B230-63D4-B25C603D6B5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76738705"/>
              </p:ext>
            </p:extLst>
          </p:nvPr>
        </p:nvGraphicFramePr>
        <p:xfrm>
          <a:off x="505672" y="1722929"/>
          <a:ext cx="5285820" cy="26691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rism 10" r:id="rId3" imgW="6837897" imgH="3451716" progId="Prism10.Document">
                  <p:embed/>
                </p:oleObj>
              </mc:Choice>
              <mc:Fallback>
                <p:oleObj name="Prism 10" r:id="rId3" imgW="6837897" imgH="3451716" progId="Prism10.Document">
                  <p:embed/>
                  <p:pic>
                    <p:nvPicPr>
                      <p:cNvPr id="7" name="Object 6">
                        <a:extLst>
                          <a:ext uri="{FF2B5EF4-FFF2-40B4-BE49-F238E27FC236}">
                            <a16:creationId xmlns:a16="http://schemas.microsoft.com/office/drawing/2014/main" id="{DF16724E-15C0-375E-963A-516D9FBF74D6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5672" y="1722929"/>
                        <a:ext cx="5285820" cy="2669164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" name="Rectangle 30">
            <a:extLst>
              <a:ext uri="{FF2B5EF4-FFF2-40B4-BE49-F238E27FC236}">
                <a16:creationId xmlns:a16="http://schemas.microsoft.com/office/drawing/2014/main" id="{CD7B5660-DB29-6B79-A5F1-7B600816C65A}"/>
              </a:ext>
            </a:extLst>
          </p:cNvPr>
          <p:cNvSpPr/>
          <p:nvPr/>
        </p:nvSpPr>
        <p:spPr>
          <a:xfrm>
            <a:off x="10563225" y="5482995"/>
            <a:ext cx="1323975" cy="102258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07076532-A61F-BDC0-874A-736AC49A7694}"/>
              </a:ext>
            </a:extLst>
          </p:cNvPr>
          <p:cNvSpPr/>
          <p:nvPr/>
        </p:nvSpPr>
        <p:spPr>
          <a:xfrm>
            <a:off x="9984266" y="0"/>
            <a:ext cx="2210770" cy="2463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6C77752E-86AE-5A30-697D-A5BD41EDB4A7}"/>
              </a:ext>
            </a:extLst>
          </p:cNvPr>
          <p:cNvSpPr txBox="1">
            <a:spLocks/>
          </p:cNvSpPr>
          <p:nvPr/>
        </p:nvSpPr>
        <p:spPr>
          <a:xfrm>
            <a:off x="5731969" y="1785937"/>
            <a:ext cx="4613056" cy="40846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700" kern="1200">
                <a:solidFill>
                  <a:schemeClr val="tx1">
                    <a:alpha val="7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rgbClr val="81818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rgbClr val="81818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81818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81818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400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71C0AF75-3A95-F350-1237-9AD69E6889EE}"/>
              </a:ext>
            </a:extLst>
          </p:cNvPr>
          <p:cNvSpPr txBox="1">
            <a:spLocks/>
          </p:cNvSpPr>
          <p:nvPr/>
        </p:nvSpPr>
        <p:spPr>
          <a:xfrm>
            <a:off x="5849414" y="1785937"/>
            <a:ext cx="5715058" cy="41954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700" kern="1200">
                <a:solidFill>
                  <a:schemeClr val="tx1">
                    <a:alpha val="7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rgbClr val="81818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rgbClr val="81818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81818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81818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sz="1600" dirty="0">
              <a:solidFill>
                <a:srgbClr val="000000"/>
              </a:solidFill>
            </a:endParaRPr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953388AD-FD30-D509-F2E1-75101BD485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12718" y="2503486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68CE2AF7-A6E6-5C09-1BBE-128E40D7DB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969818" y="71755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5" name="Title 2">
            <a:extLst>
              <a:ext uri="{FF2B5EF4-FFF2-40B4-BE49-F238E27FC236}">
                <a16:creationId xmlns:a16="http://schemas.microsoft.com/office/drawing/2014/main" id="{556F6EF6-F2D7-6A91-5DAC-598D44D1A7C0}"/>
              </a:ext>
            </a:extLst>
          </p:cNvPr>
          <p:cNvSpPr txBox="1">
            <a:spLocks/>
          </p:cNvSpPr>
          <p:nvPr/>
        </p:nvSpPr>
        <p:spPr>
          <a:xfrm>
            <a:off x="563835" y="118872"/>
            <a:ext cx="8789715" cy="860998"/>
          </a:xfrm>
          <a:prstGeom prst="rect">
            <a:avLst/>
          </a:prstGeom>
        </p:spPr>
        <p:txBody>
          <a:bodyPr vert="horz" lIns="91440" tIns="45720" rIns="91440" bIns="45720" rtlCol="0" anchor="b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kern="1200" spc="300">
                <a:solidFill>
                  <a:schemeClr val="tx2">
                    <a:alpha val="7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10000"/>
              </a:lnSpc>
            </a:pPr>
            <a:r>
              <a:rPr lang="en-GB" b="1" i="1" dirty="0">
                <a:solidFill>
                  <a:srgbClr val="3E7A63">
                    <a:alpha val="70000"/>
                  </a:srgbClr>
                </a:solidFill>
              </a:rPr>
              <a:t>In vivo </a:t>
            </a:r>
            <a:r>
              <a:rPr lang="en-GB" b="1" dirty="0">
                <a:solidFill>
                  <a:srgbClr val="3E7A63">
                    <a:alpha val="70000"/>
                  </a:srgbClr>
                </a:solidFill>
              </a:rPr>
              <a:t>effect of PEs on intestinal absorption of ARV-471</a:t>
            </a: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9F9C2E1B-3634-D479-2153-337D2EBD0101}"/>
              </a:ext>
            </a:extLst>
          </p:cNvPr>
          <p:cNvCxnSpPr/>
          <p:nvPr/>
        </p:nvCxnSpPr>
        <p:spPr>
          <a:xfrm>
            <a:off x="71021" y="993740"/>
            <a:ext cx="7998781" cy="0"/>
          </a:xfrm>
          <a:prstGeom prst="line">
            <a:avLst/>
          </a:prstGeom>
          <a:ln w="19050">
            <a:solidFill>
              <a:srgbClr val="3E816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angle 77">
            <a:extLst>
              <a:ext uri="{FF2B5EF4-FFF2-40B4-BE49-F238E27FC236}">
                <a16:creationId xmlns:a16="http://schemas.microsoft.com/office/drawing/2014/main" id="{3D38C556-2A7C-EBD2-07C4-5400B1AF46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8520" y="2821914"/>
            <a:ext cx="12982129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F74A882D-DB97-B6DC-3E4C-F3FC81F7809F}"/>
              </a:ext>
            </a:extLst>
          </p:cNvPr>
          <p:cNvSpPr txBox="1"/>
          <p:nvPr/>
        </p:nvSpPr>
        <p:spPr>
          <a:xfrm>
            <a:off x="11403304" y="6403518"/>
            <a:ext cx="55050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1600" dirty="0">
                <a:solidFill>
                  <a:schemeClr val="accent4"/>
                </a:solidFill>
              </a:rPr>
              <a:t>23</a:t>
            </a:r>
            <a:endParaRPr lang="en-US" sz="1600" dirty="0">
              <a:solidFill>
                <a:schemeClr val="accent4"/>
              </a:solidFill>
            </a:endParaRPr>
          </a:p>
        </p:txBody>
      </p:sp>
      <p:graphicFrame>
        <p:nvGraphicFramePr>
          <p:cNvPr id="13" name="Object 12">
            <a:extLst>
              <a:ext uri="{FF2B5EF4-FFF2-40B4-BE49-F238E27FC236}">
                <a16:creationId xmlns:a16="http://schemas.microsoft.com/office/drawing/2014/main" id="{4F3BD94D-B2A0-E77F-5757-B3F856B5062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54034707"/>
              </p:ext>
            </p:extLst>
          </p:nvPr>
        </p:nvGraphicFramePr>
        <p:xfrm>
          <a:off x="6381995" y="2189024"/>
          <a:ext cx="2526069" cy="214160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rism 10" r:id="rId5" imgW="3666542" imgH="3108850" progId="Prism10.Document">
                  <p:embed/>
                </p:oleObj>
              </mc:Choice>
              <mc:Fallback>
                <p:oleObj name="Prism 10" r:id="rId5" imgW="3666542" imgH="3108850" progId="Prism10.Document">
                  <p:embed/>
                  <p:pic>
                    <p:nvPicPr>
                      <p:cNvPr id="13" name="Object 12">
                        <a:extLst>
                          <a:ext uri="{FF2B5EF4-FFF2-40B4-BE49-F238E27FC236}">
                            <a16:creationId xmlns:a16="http://schemas.microsoft.com/office/drawing/2014/main" id="{50A5E6E7-682F-4BF1-58B1-662FC5EF2D6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6381995" y="2189024"/>
                        <a:ext cx="2526069" cy="214160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ct 13">
            <a:extLst>
              <a:ext uri="{FF2B5EF4-FFF2-40B4-BE49-F238E27FC236}">
                <a16:creationId xmlns:a16="http://schemas.microsoft.com/office/drawing/2014/main" id="{812C03F8-162E-9DF9-C504-1AAA684B2E0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12143057"/>
              </p:ext>
            </p:extLst>
          </p:nvPr>
        </p:nvGraphicFramePr>
        <p:xfrm>
          <a:off x="9067854" y="2253785"/>
          <a:ext cx="2914677" cy="201208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rism 10" r:id="rId7" imgW="3825001" imgH="2640649" progId="Prism10.Document">
                  <p:embed/>
                </p:oleObj>
              </mc:Choice>
              <mc:Fallback>
                <p:oleObj name="Prism 10" r:id="rId7" imgW="3825001" imgH="2640649" progId="Prism10.Document">
                  <p:embed/>
                  <p:pic>
                    <p:nvPicPr>
                      <p:cNvPr id="14" name="Object 13">
                        <a:extLst>
                          <a:ext uri="{FF2B5EF4-FFF2-40B4-BE49-F238E27FC236}">
                            <a16:creationId xmlns:a16="http://schemas.microsoft.com/office/drawing/2014/main" id="{9C561545-5BBB-FED0-1E61-AEA17262C41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9067854" y="2253785"/>
                        <a:ext cx="2914677" cy="201208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Title 2">
            <a:extLst>
              <a:ext uri="{FF2B5EF4-FFF2-40B4-BE49-F238E27FC236}">
                <a16:creationId xmlns:a16="http://schemas.microsoft.com/office/drawing/2014/main" id="{58F7BEE5-5C39-82C1-AB14-F5A266AC6097}"/>
              </a:ext>
            </a:extLst>
          </p:cNvPr>
          <p:cNvSpPr txBox="1">
            <a:spLocks/>
          </p:cNvSpPr>
          <p:nvPr/>
        </p:nvSpPr>
        <p:spPr>
          <a:xfrm>
            <a:off x="6267473" y="1303712"/>
            <a:ext cx="4396378" cy="37223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800" kern="1200" spc="300">
                <a:solidFill>
                  <a:schemeClr val="tx2">
                    <a:alpha val="7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GB" sz="1600" b="1" spc="0" dirty="0">
                <a:solidFill>
                  <a:srgbClr val="3E8163">
                    <a:alpha val="70000"/>
                  </a:srgbClr>
                </a:solidFill>
              </a:rPr>
              <a:t>Solubility and colloidal dynamics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E1AEA61-CB1E-36F1-3DF6-EB536471D458}"/>
              </a:ext>
            </a:extLst>
          </p:cNvPr>
          <p:cNvSpPr txBox="1"/>
          <p:nvPr/>
        </p:nvSpPr>
        <p:spPr>
          <a:xfrm>
            <a:off x="498520" y="1281823"/>
            <a:ext cx="6753224" cy="4160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sv-SE" sz="1600" b="1" dirty="0" err="1">
                <a:latin typeface="Arial" panose="020B0604020202020204" pitchFamily="34" charset="0"/>
                <a:cs typeface="Arial" panose="020B0604020202020204" pitchFamily="34" charset="0"/>
              </a:rPr>
              <a:t>How</a:t>
            </a:r>
            <a:r>
              <a:rPr lang="sv-SE" sz="1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v-SE" sz="1600" b="1" dirty="0" err="1">
                <a:latin typeface="Arial" panose="020B0604020202020204" pitchFamily="34" charset="0"/>
                <a:cs typeface="Arial" panose="020B0604020202020204" pitchFamily="34" charset="0"/>
              </a:rPr>
              <a:t>can</a:t>
            </a:r>
            <a:r>
              <a:rPr lang="sv-SE" sz="1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v-SE" sz="1600" b="1" dirty="0" err="1">
                <a:latin typeface="Arial" panose="020B0604020202020204" pitchFamily="34" charset="0"/>
                <a:cs typeface="Arial" panose="020B0604020202020204" pitchFamily="34" charset="0"/>
              </a:rPr>
              <a:t>we</a:t>
            </a:r>
            <a:r>
              <a:rPr lang="sv-SE" sz="1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v-SE" sz="1600" b="1" dirty="0" err="1">
                <a:latin typeface="Arial" panose="020B0604020202020204" pitchFamily="34" charset="0"/>
                <a:cs typeface="Arial" panose="020B0604020202020204" pitchFamily="34" charset="0"/>
              </a:rPr>
              <a:t>explain</a:t>
            </a:r>
            <a:r>
              <a:rPr lang="sv-SE" sz="1600" b="1" dirty="0">
                <a:latin typeface="Arial" panose="020B0604020202020204" pitchFamily="34" charset="0"/>
                <a:cs typeface="Arial" panose="020B0604020202020204" pitchFamily="34" charset="0"/>
              </a:rPr>
              <a:t> the </a:t>
            </a:r>
            <a:r>
              <a:rPr lang="sv-SE" sz="1600" b="1" dirty="0" err="1">
                <a:latin typeface="Arial" panose="020B0604020202020204" pitchFamily="34" charset="0"/>
                <a:cs typeface="Arial" panose="020B0604020202020204" pitchFamily="34" charset="0"/>
              </a:rPr>
              <a:t>additional</a:t>
            </a:r>
            <a:r>
              <a:rPr lang="sv-SE" sz="1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v-SE" sz="1600" b="1" dirty="0" err="1">
                <a:latin typeface="Arial" panose="020B0604020202020204" pitchFamily="34" charset="0"/>
                <a:cs typeface="Arial" panose="020B0604020202020204" pitchFamily="34" charset="0"/>
              </a:rPr>
              <a:t>effect</a:t>
            </a:r>
            <a:r>
              <a:rPr lang="sv-SE" sz="1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v-SE" sz="1600" b="1" dirty="0" err="1"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sv-SE" sz="1600" b="1" dirty="0">
                <a:latin typeface="Arial" panose="020B0604020202020204" pitchFamily="34" charset="0"/>
                <a:cs typeface="Arial" panose="020B0604020202020204" pitchFamily="34" charset="0"/>
              </a:rPr>
              <a:t> LLC?</a:t>
            </a:r>
            <a:endParaRPr lang="en-US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BAF4EC1-C83F-D703-6F51-ED707BF9A144}"/>
              </a:ext>
            </a:extLst>
          </p:cNvPr>
          <p:cNvSpPr txBox="1"/>
          <p:nvPr/>
        </p:nvSpPr>
        <p:spPr>
          <a:xfrm>
            <a:off x="588469" y="4547754"/>
            <a:ext cx="10075382" cy="9555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sv-SE" sz="1300" b="1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SNAC: </a:t>
            </a:r>
            <a:r>
              <a:rPr lang="sv-SE" sz="1300" dirty="0">
                <a:latin typeface="Arial" panose="020B0604020202020204" pitchFamily="34" charset="0"/>
                <a:cs typeface="Arial" panose="020B0604020202020204" pitchFamily="34" charset="0"/>
              </a:rPr>
              <a:t>Minor </a:t>
            </a:r>
            <a:r>
              <a:rPr lang="sv-SE" sz="1300" dirty="0" err="1">
                <a:latin typeface="Arial" panose="020B0604020202020204" pitchFamily="34" charset="0"/>
                <a:cs typeface="Arial" panose="020B0604020202020204" pitchFamily="34" charset="0"/>
              </a:rPr>
              <a:t>effect</a:t>
            </a:r>
            <a:r>
              <a:rPr lang="sv-SE" sz="1300" dirty="0">
                <a:latin typeface="Arial" panose="020B0604020202020204" pitchFamily="34" charset="0"/>
                <a:cs typeface="Arial" panose="020B0604020202020204" pitchFamily="34" charset="0"/>
              </a:rPr>
              <a:t> on </a:t>
            </a:r>
            <a:r>
              <a:rPr lang="sv-SE" sz="1300" dirty="0" err="1">
                <a:latin typeface="Arial" panose="020B0604020202020204" pitchFamily="34" charset="0"/>
                <a:cs typeface="Arial" panose="020B0604020202020204" pitchFamily="34" charset="0"/>
              </a:rPr>
              <a:t>solubility</a:t>
            </a:r>
            <a:r>
              <a:rPr lang="sv-SE" sz="1300" dirty="0"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lang="sv-SE" sz="1300" dirty="0" err="1">
                <a:latin typeface="Arial" panose="020B0604020202020204" pitchFamily="34" charset="0"/>
                <a:cs typeface="Arial" panose="020B0604020202020204" pitchFamily="34" charset="0"/>
              </a:rPr>
              <a:t>colloid</a:t>
            </a:r>
            <a:r>
              <a:rPr lang="sv-SE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v-SE" sz="1300" dirty="0" err="1">
                <a:latin typeface="Arial" panose="020B0604020202020204" pitchFamily="34" charset="0"/>
                <a:cs typeface="Arial" panose="020B0604020202020204" pitchFamily="34" charset="0"/>
              </a:rPr>
              <a:t>size</a:t>
            </a:r>
            <a:r>
              <a:rPr lang="sv-SE" sz="1300" dirty="0">
                <a:latin typeface="Arial" panose="020B0604020202020204" pitchFamily="34" charset="0"/>
                <a:cs typeface="Arial" panose="020B0604020202020204" pitchFamily="34" charset="0"/>
              </a:rPr>
              <a:t> = </a:t>
            </a:r>
            <a:r>
              <a:rPr lang="sv-SE" sz="1300" dirty="0" err="1">
                <a:latin typeface="Arial" panose="020B0604020202020204" pitchFamily="34" charset="0"/>
                <a:cs typeface="Arial" panose="020B0604020202020204" pitchFamily="34" charset="0"/>
              </a:rPr>
              <a:t>unchanged</a:t>
            </a:r>
            <a:r>
              <a:rPr lang="sv-SE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v-SE" sz="1300" dirty="0" err="1">
                <a:latin typeface="Arial" panose="020B0604020202020204" pitchFamily="34" charset="0"/>
                <a:cs typeface="Arial" panose="020B0604020202020204" pitchFamily="34" charset="0"/>
              </a:rPr>
              <a:t>colloidal</a:t>
            </a:r>
            <a:r>
              <a:rPr lang="sv-SE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v-SE" sz="1300" dirty="0" err="1">
                <a:latin typeface="Arial" panose="020B0604020202020204" pitchFamily="34" charset="0"/>
                <a:cs typeface="Arial" panose="020B0604020202020204" pitchFamily="34" charset="0"/>
              </a:rPr>
              <a:t>dynamics</a:t>
            </a:r>
            <a:r>
              <a:rPr lang="sv-SE" sz="1300" dirty="0">
                <a:latin typeface="Arial" panose="020B0604020202020204" pitchFamily="34" charset="0"/>
                <a:cs typeface="Arial" panose="020B0604020202020204" pitchFamily="34" charset="0"/>
              </a:rPr>
              <a:t> = </a:t>
            </a:r>
            <a:r>
              <a:rPr lang="sv-SE" sz="1300" b="1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pure </a:t>
            </a:r>
            <a:r>
              <a:rPr lang="sv-SE" sz="1300" b="1" dirty="0" err="1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sv-SE" sz="1300" b="1" baseline="-25000" dirty="0" err="1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eff</a:t>
            </a:r>
            <a:r>
              <a:rPr lang="sv-SE" sz="1300" b="1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v-SE" sz="1300" b="1" dirty="0" err="1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effect</a:t>
            </a:r>
            <a:endParaRPr lang="sv-SE" sz="13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sv-SE" sz="13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LLC: </a:t>
            </a:r>
            <a:r>
              <a:rPr lang="sv-SE" sz="1300" b="1" dirty="0">
                <a:latin typeface="Arial" panose="020B0604020202020204" pitchFamily="34" charset="0"/>
                <a:cs typeface="Arial" panose="020B0604020202020204" pitchFamily="34" charset="0"/>
              </a:rPr>
              <a:t>19-fold apparent </a:t>
            </a:r>
            <a:r>
              <a:rPr lang="sv-SE" sz="1300" b="1" dirty="0" err="1">
                <a:latin typeface="Arial" panose="020B0604020202020204" pitchFamily="34" charset="0"/>
                <a:cs typeface="Arial" panose="020B0604020202020204" pitchFamily="34" charset="0"/>
              </a:rPr>
              <a:t>solubility</a:t>
            </a:r>
            <a:r>
              <a:rPr lang="sv-SE" sz="13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v-SE" sz="1300" b="1" dirty="0" err="1"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sv-SE" sz="1300" b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sv-SE" sz="1300" b="1" dirty="0" err="1">
                <a:latin typeface="Arial" panose="020B0604020202020204" pitchFamily="34" charset="0"/>
                <a:cs typeface="Arial" panose="020B0604020202020204" pitchFamily="34" charset="0"/>
              </a:rPr>
              <a:t>colloid</a:t>
            </a:r>
            <a:r>
              <a:rPr lang="sv-SE" sz="13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v-SE" sz="1300" b="1" dirty="0" err="1">
                <a:latin typeface="Arial" panose="020B0604020202020204" pitchFamily="34" charset="0"/>
                <a:cs typeface="Arial" panose="020B0604020202020204" pitchFamily="34" charset="0"/>
              </a:rPr>
              <a:t>size</a:t>
            </a:r>
            <a:r>
              <a:rPr lang="sv-SE" sz="13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v-SE" sz="1300" b="1" dirty="0" err="1">
                <a:latin typeface="Arial" panose="020B0604020202020204" pitchFamily="34" charset="0"/>
                <a:cs typeface="Arial" panose="020B0604020202020204" pitchFamily="34" charset="0"/>
              </a:rPr>
              <a:t>decrease</a:t>
            </a:r>
            <a:r>
              <a:rPr lang="sv-SE" sz="13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v-SE" sz="1300" dirty="0">
                <a:latin typeface="Arial" panose="020B0604020202020204" pitchFamily="34" charset="0"/>
                <a:cs typeface="Arial" panose="020B0604020202020204" pitchFamily="34" charset="0"/>
              </a:rPr>
              <a:t>(167 to 7 </a:t>
            </a:r>
            <a:r>
              <a:rPr lang="sv-SE" sz="1300" dirty="0" err="1">
                <a:latin typeface="Arial" panose="020B0604020202020204" pitchFamily="34" charset="0"/>
                <a:cs typeface="Arial" panose="020B0604020202020204" pitchFamily="34" charset="0"/>
              </a:rPr>
              <a:t>nm</a:t>
            </a:r>
            <a:r>
              <a:rPr lang="sv-SE" sz="1300" dirty="0"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endParaRPr lang="sv-SE" sz="13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sv-SE" sz="1300" b="1" dirty="0">
                <a:latin typeface="Arial" panose="020B0604020202020204" pitchFamily="34" charset="0"/>
                <a:cs typeface="Arial" panose="020B0604020202020204" pitchFamily="34" charset="0"/>
              </a:rPr>
              <a:t>Absorption </a:t>
            </a:r>
            <a:r>
              <a:rPr lang="sv-SE" sz="1300" b="1" dirty="0" err="1">
                <a:latin typeface="Arial" panose="020B0604020202020204" pitchFamily="34" charset="0"/>
                <a:cs typeface="Arial" panose="020B0604020202020204" pitchFamily="34" charset="0"/>
              </a:rPr>
              <a:t>enhancement</a:t>
            </a:r>
            <a:r>
              <a:rPr lang="sv-SE" sz="1300" b="1" dirty="0">
                <a:latin typeface="Arial" panose="020B0604020202020204" pitchFamily="34" charset="0"/>
                <a:cs typeface="Arial" panose="020B0604020202020204" pitchFamily="34" charset="0"/>
              </a:rPr>
              <a:t> via dual </a:t>
            </a:r>
            <a:r>
              <a:rPr lang="sv-SE" sz="1300" b="1" dirty="0" err="1">
                <a:latin typeface="Arial" panose="020B0604020202020204" pitchFamily="34" charset="0"/>
                <a:cs typeface="Arial" panose="020B0604020202020204" pitchFamily="34" charset="0"/>
              </a:rPr>
              <a:t>mechanism</a:t>
            </a:r>
            <a:r>
              <a:rPr lang="sv-SE" sz="1300" b="1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sv-SE" sz="1200" dirty="0" err="1">
                <a:latin typeface="Arial" panose="020B0604020202020204" pitchFamily="34" charset="0"/>
                <a:cs typeface="Arial" panose="020B0604020202020204" pitchFamily="34" charset="0"/>
              </a:rPr>
              <a:t>Direct</a:t>
            </a:r>
            <a:r>
              <a:rPr lang="sv-SE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v-SE" sz="1200" dirty="0" err="1">
                <a:latin typeface="Arial" panose="020B0604020202020204" pitchFamily="34" charset="0"/>
                <a:cs typeface="Arial" panose="020B0604020202020204" pitchFamily="34" charset="0"/>
              </a:rPr>
              <a:t>membrane</a:t>
            </a:r>
            <a:r>
              <a:rPr lang="sv-SE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v-SE" sz="1200" dirty="0" err="1">
                <a:latin typeface="Arial" panose="020B0604020202020204" pitchFamily="34" charset="0"/>
                <a:cs typeface="Arial" panose="020B0604020202020204" pitchFamily="34" charset="0"/>
              </a:rPr>
              <a:t>effect</a:t>
            </a:r>
            <a:r>
              <a:rPr lang="sv-SE" sz="1200" dirty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GB" sz="1200" dirty="0">
                <a:latin typeface="Arial" panose="020B0604020202020204" pitchFamily="34" charset="0"/>
                <a:cs typeface="Arial" panose="020B0604020202020204" pitchFamily="34" charset="0"/>
              </a:rPr>
              <a:t>↑</a:t>
            </a:r>
            <a:r>
              <a:rPr lang="en-GB" sz="1200" dirty="0" err="1"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en-GB" sz="1200" baseline="-25000" dirty="0" err="1">
                <a:latin typeface="Arial" panose="020B0604020202020204" pitchFamily="34" charset="0"/>
                <a:cs typeface="Arial" panose="020B0604020202020204" pitchFamily="34" charset="0"/>
              </a:rPr>
              <a:t>eff</a:t>
            </a:r>
            <a:r>
              <a:rPr lang="en-GB" sz="1200" dirty="0">
                <a:latin typeface="Arial" panose="020B0604020202020204" pitchFamily="34" charset="0"/>
                <a:cs typeface="Arial" panose="020B0604020202020204" pitchFamily="34" charset="0"/>
              </a:rPr>
              <a:t>) and solubilization effects (↑solubility, ↓colloid size) </a:t>
            </a:r>
            <a:endParaRPr lang="sv-SE" sz="13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A4FA7A7-E1B6-F10A-9868-A7BFDEB060E0}"/>
              </a:ext>
            </a:extLst>
          </p:cNvPr>
          <p:cNvSpPr txBox="1"/>
          <p:nvPr/>
        </p:nvSpPr>
        <p:spPr>
          <a:xfrm>
            <a:off x="9304128" y="1815302"/>
            <a:ext cx="253538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b="1" i="1" dirty="0">
                <a:latin typeface="Arial" panose="020B0604020202020204" pitchFamily="34" charset="0"/>
                <a:cs typeface="Arial" panose="020B0604020202020204" pitchFamily="34" charset="0"/>
              </a:rPr>
              <a:t>in vivo </a:t>
            </a:r>
            <a:r>
              <a:rPr lang="en-US" sz="1100" b="1" dirty="0">
                <a:latin typeface="Arial" panose="020B0604020202020204" pitchFamily="34" charset="0"/>
                <a:cs typeface="Arial" panose="020B0604020202020204" pitchFamily="34" charset="0"/>
              </a:rPr>
              <a:t>apparent</a:t>
            </a:r>
            <a:r>
              <a:rPr lang="en-US" sz="1100" b="1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b="1" dirty="0">
                <a:latin typeface="Arial" panose="020B0604020202020204" pitchFamily="34" charset="0"/>
                <a:cs typeface="Arial" panose="020B0604020202020204" pitchFamily="34" charset="0"/>
              </a:rPr>
              <a:t>amorphous</a:t>
            </a:r>
            <a:r>
              <a:rPr lang="en-US" sz="1100" b="1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b="1" dirty="0">
                <a:latin typeface="Arial" panose="020B0604020202020204" pitchFamily="34" charset="0"/>
                <a:cs typeface="Arial" panose="020B0604020202020204" pitchFamily="34" charset="0"/>
              </a:rPr>
              <a:t>solubility of ARV-471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A222EDD-0A82-7BF0-0093-C704ABB2A833}"/>
              </a:ext>
            </a:extLst>
          </p:cNvPr>
          <p:cNvSpPr txBox="1"/>
          <p:nvPr/>
        </p:nvSpPr>
        <p:spPr>
          <a:xfrm>
            <a:off x="6586389" y="1815302"/>
            <a:ext cx="259818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b="1" dirty="0">
                <a:latin typeface="Arial" panose="020B0604020202020204" pitchFamily="34" charset="0"/>
                <a:cs typeface="Arial" panose="020B0604020202020204" pitchFamily="34" charset="0"/>
              </a:rPr>
              <a:t>Average diameter of ARV-471 colloids </a:t>
            </a:r>
          </a:p>
        </p:txBody>
      </p:sp>
    </p:spTree>
    <p:extLst>
      <p:ext uri="{BB962C8B-B14F-4D97-AF65-F5344CB8AC3E}">
        <p14:creationId xmlns:p14="http://schemas.microsoft.com/office/powerpoint/2010/main" val="225643824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E6588734-A1E9-499F-9133-917CE16C2A46}"/>
              </a:ext>
            </a:extLst>
          </p:cNvPr>
          <p:cNvSpPr/>
          <p:nvPr/>
        </p:nvSpPr>
        <p:spPr>
          <a:xfrm>
            <a:off x="429884" y="386350"/>
            <a:ext cx="10879666" cy="1296129"/>
          </a:xfrm>
          <a:prstGeom prst="rect">
            <a:avLst/>
          </a:prstGeom>
          <a:solidFill>
            <a:srgbClr val="F2F2F2">
              <a:alpha val="2196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1E9251E-B05D-4B03-9884-75AE209DCCD0}"/>
              </a:ext>
            </a:extLst>
          </p:cNvPr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3E7A63">
              <a:alpha val="76863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 b="1" dirty="0">
              <a:solidFill>
                <a:schemeClr val="bg1"/>
              </a:solidFill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366EAD72-8F40-4312-9758-81E29D4BA2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863" y="386350"/>
            <a:ext cx="10015537" cy="959850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2800" b="1" dirty="0">
                <a:solidFill>
                  <a:schemeClr val="bg1"/>
                </a:solidFill>
              </a:rPr>
              <a:t>Acknowledgements</a:t>
            </a:r>
            <a:endParaRPr lang="en-US" sz="2000" i="1" dirty="0">
              <a:solidFill>
                <a:schemeClr val="bg1"/>
              </a:solidFill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42CBC7A-9DF4-4611-9648-78767BFAE198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691126" y="1791769"/>
            <a:ext cx="3479964" cy="3999434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sv-SE" sz="1600" b="1" dirty="0">
                <a:solidFill>
                  <a:schemeClr val="bg1"/>
                </a:solidFill>
              </a:rPr>
              <a:t>Uppsala University: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sv-SE" sz="1600" dirty="0">
                <a:solidFill>
                  <a:schemeClr val="bg1"/>
                </a:solidFill>
              </a:rPr>
              <a:t>David Dahlgren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sv-SE" sz="1600" dirty="0">
                <a:solidFill>
                  <a:schemeClr val="bg1"/>
                </a:solidFill>
              </a:rPr>
              <a:t>Hans Lennernäs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sv-SE" sz="1600" dirty="0">
                <a:solidFill>
                  <a:schemeClr val="bg1"/>
                </a:solidFill>
              </a:rPr>
              <a:t>Mikael Hedeland</a:t>
            </a:r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9" name="Content Placeholder 4">
            <a:extLst>
              <a:ext uri="{FF2B5EF4-FFF2-40B4-BE49-F238E27FC236}">
                <a16:creationId xmlns:a16="http://schemas.microsoft.com/office/drawing/2014/main" id="{7DFFE2A3-F91F-4015-A5DF-74E303CD16C6}"/>
              </a:ext>
            </a:extLst>
          </p:cNvPr>
          <p:cNvSpPr txBox="1">
            <a:spLocks/>
          </p:cNvSpPr>
          <p:nvPr/>
        </p:nvSpPr>
        <p:spPr>
          <a:xfrm>
            <a:off x="6983606" y="1791769"/>
            <a:ext cx="3479964" cy="39994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700" kern="1200">
                <a:solidFill>
                  <a:schemeClr val="tx1">
                    <a:alpha val="7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rgbClr val="81818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rgbClr val="81818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81818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81818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sv-SE" sz="1600" b="1" dirty="0" err="1">
                <a:solidFill>
                  <a:schemeClr val="bg1"/>
                </a:solidFill>
              </a:rPr>
              <a:t>AbbVie</a:t>
            </a:r>
            <a:r>
              <a:rPr lang="sv-SE" sz="1600" b="1" dirty="0">
                <a:solidFill>
                  <a:schemeClr val="bg1"/>
                </a:solidFill>
              </a:rPr>
              <a:t>:</a:t>
            </a:r>
          </a:p>
          <a:p>
            <a:pPr marL="0" indent="0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sv-SE" sz="1600" dirty="0">
                <a:solidFill>
                  <a:schemeClr val="bg1"/>
                </a:solidFill>
              </a:rPr>
              <a:t>Mirko Koziolek</a:t>
            </a:r>
          </a:p>
          <a:p>
            <a:pPr marL="0" indent="0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sv-SE" sz="1600" dirty="0">
                <a:solidFill>
                  <a:schemeClr val="bg1"/>
                </a:solidFill>
              </a:rPr>
              <a:t>Anura Indulkar</a:t>
            </a:r>
          </a:p>
          <a:p>
            <a:pPr marL="0" indent="0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sv-SE" sz="1600" dirty="0">
                <a:solidFill>
                  <a:schemeClr val="bg1"/>
                </a:solidFill>
              </a:rPr>
              <a:t>Thomas Borchardt</a:t>
            </a:r>
          </a:p>
          <a:p>
            <a:pPr marL="0" indent="0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sv-SE" sz="1600" dirty="0">
                <a:solidFill>
                  <a:schemeClr val="bg1"/>
                </a:solidFill>
              </a:rPr>
              <a:t>Benjamin Ortiz Cardona</a:t>
            </a:r>
          </a:p>
          <a:p>
            <a:pPr marL="0" indent="0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sv-SE" sz="1600" dirty="0">
                <a:solidFill>
                  <a:schemeClr val="bg1"/>
                </a:solidFill>
              </a:rPr>
              <a:t>Steven Castleberry</a:t>
            </a:r>
            <a:endParaRPr lang="en-US" sz="1600" dirty="0">
              <a:solidFill>
                <a:schemeClr val="bg1"/>
              </a:solidFill>
            </a:endParaRPr>
          </a:p>
        </p:txBody>
      </p:sp>
      <p:pic>
        <p:nvPicPr>
          <p:cNvPr id="10" name="Picture 4" descr="Abbvie | Contract Pharma">
            <a:extLst>
              <a:ext uri="{FF2B5EF4-FFF2-40B4-BE49-F238E27FC236}">
                <a16:creationId xmlns:a16="http://schemas.microsoft.com/office/drawing/2014/main" id="{C504D02C-ADB5-4166-A5BC-A0DEB66991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020912" y="5235222"/>
            <a:ext cx="2277853" cy="12812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Bildobjekt 8">
            <a:extLst>
              <a:ext uri="{FF2B5EF4-FFF2-40B4-BE49-F238E27FC236}">
                <a16:creationId xmlns:a16="http://schemas.microsoft.com/office/drawing/2014/main" id="{36713858-96F5-4D38-9189-D6472B97D54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88733" y="4948372"/>
            <a:ext cx="1347707" cy="12812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516"/>
      </p:ext>
    </p:extLst>
  </p:cSld>
  <p:clrMapOvr>
    <a:masterClrMapping/>
  </p:clrMapOvr>
</p:sld>
</file>

<file path=ppt/theme/theme1.xml><?xml version="1.0" encoding="utf-8"?>
<a:theme xmlns:a="http://schemas.openxmlformats.org/drawingml/2006/main" name="UU_white">
  <a:themeElements>
    <a:clrScheme name="Gre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2022_05-03_UU_template_16_9_eng" id="{906E5046-D746-BB4C-8F1E-B196317998E8}" vid="{4CAE37C6-3FA5-BE47-828B-A20AE3A253A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UU_white</Template>
  <TotalTime>77339</TotalTime>
  <Words>1702</Words>
  <Application>Microsoft Office PowerPoint</Application>
  <PresentationFormat>Widescreen</PresentationFormat>
  <Paragraphs>356</Paragraphs>
  <Slides>25</Slides>
  <Notes>19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1" baseType="lpstr">
      <vt:lpstr>Arial</vt:lpstr>
      <vt:lpstr>Bahnschrift</vt:lpstr>
      <vt:lpstr>Calibri</vt:lpstr>
      <vt:lpstr>Wingdings</vt:lpstr>
      <vt:lpstr>UU_white</vt:lpstr>
      <vt:lpstr>Prism 10</vt:lpstr>
      <vt:lpstr>When luminal colloids drive PROTAC intestinal absorption:   mechanistic insights for formulation design</vt:lpstr>
      <vt:lpstr>Translational challenges in the PROTAC chemical space</vt:lpstr>
      <vt:lpstr>Translational challenges in the PROTAC chemical space</vt:lpstr>
      <vt:lpstr>What are the true intestinal absorption barriers for PROTACs?   How do PROTAC colloids affect intestinal absorption?   What can we learn from this for rational formulation development? </vt:lpstr>
      <vt:lpstr>Outline – From characterization to formulation</vt:lpstr>
      <vt:lpstr>What is governing PROTAC intestinal absorption?</vt:lpstr>
      <vt:lpstr>Integrated in vivo-in vitro testing approach for PROTACs </vt:lpstr>
      <vt:lpstr>Integrated in vivo-in vitro testing approach for PROTACs </vt:lpstr>
      <vt:lpstr>PROTAC score card</vt:lpstr>
      <vt:lpstr>What are the absorption-limiting processes?</vt:lpstr>
      <vt:lpstr>What are the absorption-limiting processes?</vt:lpstr>
      <vt:lpstr>How do PROTACs dissolve?</vt:lpstr>
      <vt:lpstr>PowerPoint Presentation</vt:lpstr>
      <vt:lpstr>Luminal colloidal dynamics of PROTACs</vt:lpstr>
      <vt:lpstr>Luminal colloidal dynamics of PROTACs</vt:lpstr>
      <vt:lpstr>  &gt;95% of dosed PROTAC is present as luminally stable colloids!    To understand PROTAC intestinal absorption we have to understand PROTAC colloids!</vt:lpstr>
      <vt:lpstr>Understanding PROTAC colloids in vivo</vt:lpstr>
      <vt:lpstr>Effects of luminal nanoprecipitates on in vivo absorption</vt:lpstr>
      <vt:lpstr>Mechanisms of enhanced drug absorption via colloidal drug species</vt:lpstr>
      <vt:lpstr>Conclusions and implications for oral PROTAC development</vt:lpstr>
      <vt:lpstr>PROTAC colloids in formulation studies </vt:lpstr>
      <vt:lpstr>Case Study  Permeation Enhancers (PE) boost absorption through colloidal dynamics</vt:lpstr>
      <vt:lpstr>PowerPoint Presentation</vt:lpstr>
      <vt:lpstr>PowerPoint Presentation</vt:lpstr>
      <vt:lpstr>Acknowledgements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Janis Nießen</dc:creator>
  <cp:lastModifiedBy>Janis Niessen</cp:lastModifiedBy>
  <cp:revision>1086</cp:revision>
  <cp:lastPrinted>2026-04-10T08:19:07Z</cp:lastPrinted>
  <dcterms:created xsi:type="dcterms:W3CDTF">2022-05-08T14:28:10Z</dcterms:created>
  <dcterms:modified xsi:type="dcterms:W3CDTF">2026-10-23T12:38:57Z</dcterms:modified>
</cp:coreProperties>
</file>